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  <p:sldMasterId id="2147483649" r:id="rId2"/>
  </p:sldMasterIdLst>
  <p:notesMasterIdLst>
    <p:notesMasterId r:id="rId9"/>
  </p:notesMasterIdLst>
  <p:sldIdLst>
    <p:sldId id="256" r:id="rId3"/>
    <p:sldId id="261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-65" charset="0"/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1pPr>
    <a:lvl2pPr marL="4572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-65" charset="0"/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2pPr>
    <a:lvl3pPr marL="9144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-65" charset="0"/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3pPr>
    <a:lvl4pPr marL="13716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-65" charset="0"/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4pPr>
    <a:lvl5pPr marL="18288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-65" charset="0"/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36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9700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-65" charset="0"/>
        <a:ea typeface="ヒラギノ角ゴ Pro W3" pitchFamily="-65" charset="-128"/>
        <a:cs typeface="ヒラギノ角ゴ Pro W3" pitchFamily="-65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-65" charset="0"/>
        <a:ea typeface="ヒラギノ角ゴ Pro W3" pitchFamily="-65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-65" charset="0"/>
        <a:ea typeface="ヒラギノ角ゴ Pro W3" pitchFamily="-65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-65" charset="0"/>
        <a:ea typeface="ヒラギノ角ゴ Pro W3" pitchFamily="-65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-65" charset="0"/>
        <a:ea typeface="ヒラギノ角ゴ Pro W3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, and the Shea Scholarship</a:t>
            </a:r>
            <a:r>
              <a:rPr lang="en-US" sz="1200" baseline="0" dirty="0" smtClean="0">
                <a:solidFill>
                  <a:schemeClr val="tx1"/>
                </a:solidFill>
              </a:rPr>
              <a:t> – probably do not need to discuss.  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130425"/>
            <a:ext cx="7391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67056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329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29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3050"/>
            <a:ext cx="79232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89075"/>
            <a:ext cx="359886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8063" y="1489075"/>
            <a:ext cx="3462337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735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735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79994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59875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489075"/>
            <a:ext cx="72136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73050"/>
            <a:ext cx="79232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2pPr>
      <a:lvl3pPr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3pPr>
      <a:lvl4pPr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4pPr>
      <a:lvl5pPr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5pPr>
      <a:lvl6pPr marL="457200"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6pPr>
      <a:lvl7pPr marL="914400"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7pPr>
      <a:lvl8pPr marL="1371600"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8pPr>
      <a:lvl9pPr marL="1828800" algn="l" defTabSz="457200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9pPr>
    </p:titleStyle>
    <p:bodyStyle>
      <a:lvl1pPr marL="915988" indent="-915988" algn="l" defTabSz="457200" rtl="0" eaLnBrk="1" fontAlgn="base" hangingPunct="1">
        <a:lnSpc>
          <a:spcPct val="98000"/>
        </a:lnSpc>
        <a:spcBef>
          <a:spcPts val="800"/>
        </a:spcBef>
        <a:spcAft>
          <a:spcPct val="0"/>
        </a:spcAft>
        <a:buClr>
          <a:srgbClr val="808080"/>
        </a:buClr>
        <a:buSzPct val="100000"/>
        <a:buFont typeface="Bembo SemiboldItalic" pitchFamily="-65" charset="0"/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1030288" indent="-573088" algn="l" defTabSz="457200" rtl="0" eaLnBrk="1" fontAlgn="base" hangingPunct="1">
        <a:lnSpc>
          <a:spcPts val="1888"/>
        </a:lnSpc>
        <a:spcBef>
          <a:spcPts val="1400"/>
        </a:spcBef>
        <a:spcAft>
          <a:spcPct val="0"/>
        </a:spcAft>
        <a:buClr>
          <a:srgbClr val="000000"/>
        </a:buClr>
        <a:buSzPct val="100000"/>
        <a:buFont typeface="Bembo" pitchFamily="-65" charset="0"/>
        <a:defRPr sz="1600">
          <a:solidFill>
            <a:srgbClr val="000000"/>
          </a:solidFill>
          <a:latin typeface="Bembo" pitchFamily="-65" charset="0"/>
          <a:ea typeface="+mn-ea"/>
          <a:cs typeface="+mn-cs"/>
        </a:defRPr>
      </a:lvl2pPr>
      <a:lvl3pPr marL="1433513" indent="-288925" algn="l" defTabSz="457200" rtl="0" eaLnBrk="1" fontAlgn="base" hangingPunct="1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defRPr sz="2400">
          <a:solidFill>
            <a:srgbClr val="000000"/>
          </a:solidFill>
          <a:latin typeface="Arial" pitchFamily="-65" charset="0"/>
          <a:ea typeface="+mn-ea"/>
          <a:cs typeface="+mn-cs"/>
        </a:defRPr>
      </a:lvl3pPr>
      <a:lvl4pPr marL="2176463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–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4pPr>
      <a:lvl5pPr marL="2519363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5pPr>
      <a:lvl6pPr marL="2976563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6pPr>
      <a:lvl7pPr marL="3433763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7pPr>
      <a:lvl8pPr marL="3890963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8pPr>
      <a:lvl9pPr marL="4348163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8542338" cy="6969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2pPr>
      <a:lvl3pPr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3pPr>
      <a:lvl4pPr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4pPr>
      <a:lvl5pPr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5pPr>
      <a:lvl6pPr marL="457200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6pPr>
      <a:lvl7pPr marL="914400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7pPr>
      <a:lvl8pPr marL="1371600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8pPr>
      <a:lvl9pPr marL="1828800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Bembo Semibold" pitchFamily="-65" charset="0"/>
        <a:defRPr sz="4000">
          <a:solidFill>
            <a:srgbClr val="000000"/>
          </a:solidFill>
          <a:latin typeface="Bembo Semibold" pitchFamily="-65" charset="0"/>
          <a:ea typeface="ＭＳ Ｐゴシック" pitchFamily="52" charset="-128"/>
          <a:cs typeface="ＭＳ Ｐゴシック" pitchFamily="52" charset="-128"/>
        </a:defRPr>
      </a:lvl9pPr>
    </p:titleStyle>
    <p:bodyStyle>
      <a:lvl1pPr marL="915988" indent="-915988" algn="l" defTabSz="457200" rtl="0" eaLnBrk="0" fontAlgn="base" hangingPunct="0">
        <a:lnSpc>
          <a:spcPct val="98000"/>
        </a:lnSpc>
        <a:spcBef>
          <a:spcPts val="800"/>
        </a:spcBef>
        <a:spcAft>
          <a:spcPct val="0"/>
        </a:spcAft>
        <a:buClr>
          <a:srgbClr val="808080"/>
        </a:buClr>
        <a:buSzPct val="100000"/>
        <a:buFont typeface="Bembo SemiboldItalic" pitchFamily="-65" charset="0"/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1030288" indent="-573088" algn="l" defTabSz="457200" rtl="0" eaLnBrk="0" fontAlgn="base" hangingPunct="0">
        <a:lnSpc>
          <a:spcPts val="1888"/>
        </a:lnSpc>
        <a:spcBef>
          <a:spcPts val="1400"/>
        </a:spcBef>
        <a:spcAft>
          <a:spcPct val="0"/>
        </a:spcAft>
        <a:buClr>
          <a:srgbClr val="000000"/>
        </a:buClr>
        <a:buSzPct val="100000"/>
        <a:buFont typeface="Bembo" pitchFamily="-65" charset="0"/>
        <a:defRPr sz="1600">
          <a:solidFill>
            <a:srgbClr val="000000"/>
          </a:solidFill>
          <a:latin typeface="Bembo" pitchFamily="-65" charset="0"/>
          <a:ea typeface="+mn-ea"/>
          <a:cs typeface="+mn-cs"/>
        </a:defRPr>
      </a:lvl2pPr>
      <a:lvl3pPr marL="1433513" indent="-288925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defRPr sz="2400">
          <a:solidFill>
            <a:srgbClr val="000000"/>
          </a:solidFill>
          <a:latin typeface="Arial" pitchFamily="-65" charset="0"/>
          <a:ea typeface="+mn-ea"/>
          <a:cs typeface="+mn-cs"/>
        </a:defRPr>
      </a:lvl3pPr>
      <a:lvl4pPr marL="2176463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–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4pPr>
      <a:lvl5pPr marL="2519363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5pPr>
      <a:lvl6pPr marL="297656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6pPr>
      <a:lvl7pPr marL="343376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7pPr>
      <a:lvl8pPr marL="389096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8pPr>
      <a:lvl9pPr marL="434816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65" charset="0"/>
        <a:buChar char="»"/>
        <a:defRPr sz="2000">
          <a:solidFill>
            <a:srgbClr val="000000"/>
          </a:solidFill>
          <a:latin typeface="Arial" pitchFamily="-65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1203325" y="1524000"/>
            <a:ext cx="7078663" cy="4114800"/>
          </a:xfrm>
        </p:spPr>
        <p:txBody>
          <a:bodyPr lIns="90000" tIns="46800" rIns="90000" bIns="46800" anchor="t"/>
          <a:lstStyle/>
          <a:p>
            <a:pPr marL="915988" indent="-915988" algn="ctr">
              <a:lnSpc>
                <a:spcPct val="100000"/>
              </a:lnSpc>
              <a:spcBef>
                <a:spcPts val="800"/>
              </a:spcBef>
              <a:buClr>
                <a:srgbClr val="808080"/>
              </a:buClr>
              <a:tabLst>
                <a:tab pos="915988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/>
              <a:t>Promoting Undergraduate </a:t>
            </a:r>
            <a:r>
              <a:rPr lang="en-US" sz="3200" dirty="0" smtClean="0"/>
              <a:t>Research through </a:t>
            </a:r>
            <a:r>
              <a:rPr lang="en-US" sz="3200" dirty="0"/>
              <a:t>International Partnership </a:t>
            </a:r>
          </a:p>
          <a:p>
            <a:pPr marL="915988" indent="-915988" algn="ctr">
              <a:lnSpc>
                <a:spcPct val="100000"/>
              </a:lnSpc>
              <a:spcBef>
                <a:spcPts val="800"/>
              </a:spcBef>
              <a:buClr>
                <a:srgbClr val="808080"/>
              </a:buClr>
              <a:tabLst>
                <a:tab pos="915988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/>
              <a:t>– </a:t>
            </a:r>
            <a:r>
              <a:rPr lang="en-US" sz="2400" dirty="0"/>
              <a:t>Undergraduate Research Abroad Program at Bridgewater </a:t>
            </a:r>
            <a:r>
              <a:rPr lang="en-US" sz="2400" dirty="0" smtClean="0"/>
              <a:t>State University</a:t>
            </a:r>
          </a:p>
          <a:p>
            <a:pPr marL="915988" indent="-915988" algn="ctr">
              <a:lnSpc>
                <a:spcPct val="100000"/>
              </a:lnSpc>
              <a:spcBef>
                <a:spcPts val="800"/>
              </a:spcBef>
              <a:buClr>
                <a:srgbClr val="808080"/>
              </a:buClr>
              <a:tabLst>
                <a:tab pos="915988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>
              <a:solidFill>
                <a:srgbClr val="808080"/>
              </a:solidFill>
              <a:latin typeface="Bembo SemiboldItalic" pitchFamily="-65" charset="0"/>
            </a:endParaRPr>
          </a:p>
          <a:p>
            <a:pPr marL="915988" indent="-915988" algn="r">
              <a:lnSpc>
                <a:spcPct val="100000"/>
              </a:lnSpc>
              <a:spcBef>
                <a:spcPts val="800"/>
              </a:spcBef>
              <a:buClr>
                <a:srgbClr val="808080"/>
              </a:buClr>
              <a:tabLst>
                <a:tab pos="915988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Jing </a:t>
            </a:r>
            <a:r>
              <a:rPr lang="en-US" sz="2000" dirty="0" smtClean="0"/>
              <a:t>Tan (</a:t>
            </a:r>
            <a:r>
              <a:rPr lang="en-US" sz="2000" i="1" dirty="0" smtClean="0"/>
              <a:t>Social work</a:t>
            </a:r>
            <a:r>
              <a:rPr lang="en-US" sz="2000" dirty="0" smtClean="0"/>
              <a:t>), </a:t>
            </a:r>
            <a:r>
              <a:rPr lang="en-US" sz="2000" dirty="0"/>
              <a:t>PhD</a:t>
            </a:r>
          </a:p>
          <a:p>
            <a:pPr marL="915988" indent="-915988" algn="r">
              <a:lnSpc>
                <a:spcPct val="100000"/>
              </a:lnSpc>
              <a:spcBef>
                <a:spcPts val="800"/>
              </a:spcBef>
              <a:buClr>
                <a:srgbClr val="808080"/>
              </a:buClr>
              <a:tabLst>
                <a:tab pos="915988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Teresa King (</a:t>
            </a:r>
            <a:r>
              <a:rPr lang="en-US" sz="2000" i="1" dirty="0" smtClean="0"/>
              <a:t>Psychology</a:t>
            </a:r>
            <a:r>
              <a:rPr lang="en-US" sz="2000" dirty="0" smtClean="0"/>
              <a:t>), </a:t>
            </a:r>
            <a:r>
              <a:rPr lang="en-US" sz="2000" dirty="0"/>
              <a:t>PhD</a:t>
            </a:r>
          </a:p>
          <a:p>
            <a:pPr marL="915988" indent="-915988" algn="r">
              <a:lnSpc>
                <a:spcPct val="100000"/>
              </a:lnSpc>
              <a:spcBef>
                <a:spcPts val="800"/>
              </a:spcBef>
              <a:buClr>
                <a:srgbClr val="808080"/>
              </a:buClr>
              <a:tabLst>
                <a:tab pos="915988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Benjamin </a:t>
            </a:r>
            <a:r>
              <a:rPr lang="en-US" sz="2000" dirty="0" smtClean="0"/>
              <a:t>Carson (</a:t>
            </a:r>
            <a:r>
              <a:rPr lang="en-US" sz="2000" i="1" dirty="0" smtClean="0"/>
              <a:t>English</a:t>
            </a:r>
            <a:r>
              <a:rPr lang="en-US" sz="2000" dirty="0" smtClean="0"/>
              <a:t>), </a:t>
            </a:r>
            <a:r>
              <a:rPr lang="en-US" sz="2000" dirty="0"/>
              <a:t>PhD</a:t>
            </a:r>
          </a:p>
          <a:p>
            <a:pPr marL="915988" indent="-915988" algn="ctr">
              <a:lnSpc>
                <a:spcPct val="100000"/>
              </a:lnSpc>
              <a:spcBef>
                <a:spcPts val="800"/>
              </a:spcBef>
              <a:buClr>
                <a:srgbClr val="808080"/>
              </a:buClr>
              <a:tabLst>
                <a:tab pos="915988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808080"/>
              </a:solidFill>
              <a:latin typeface="Bembo SemiboldItalic" pitchFamily="-65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Undergraduate Research Abroad Program at BSU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213600" cy="4114800"/>
          </a:xfrm>
        </p:spPr>
        <p:txBody>
          <a:bodyPr/>
          <a:lstStyle/>
          <a:p>
            <a:pPr marL="457200" indent="-285750">
              <a:lnSpc>
                <a:spcPts val="1988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400050" algn="l"/>
                <a:tab pos="1314450" algn="l"/>
                <a:tab pos="2228850" algn="l"/>
                <a:tab pos="3143250" algn="l"/>
                <a:tab pos="4057650" algn="l"/>
                <a:tab pos="4972050" algn="l"/>
                <a:tab pos="5886450" algn="l"/>
                <a:tab pos="6800850" algn="l"/>
                <a:tab pos="7715250" algn="l"/>
                <a:tab pos="8629650" algn="l"/>
                <a:tab pos="9544050" algn="l"/>
                <a:tab pos="10458450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A </a:t>
            </a:r>
            <a:r>
              <a:rPr lang="en-US" sz="2000" dirty="0">
                <a:solidFill>
                  <a:schemeClr val="tx1"/>
                </a:solidFill>
              </a:rPr>
              <a:t>collaborative effort of BSU's Center for International </a:t>
            </a:r>
            <a:r>
              <a:rPr lang="en-US" sz="2000" dirty="0" smtClean="0">
                <a:solidFill>
                  <a:schemeClr val="tx1"/>
                </a:solidFill>
              </a:rPr>
              <a:t>Engagement and the </a:t>
            </a:r>
            <a:r>
              <a:rPr lang="en-US" sz="2000" dirty="0">
                <a:solidFill>
                  <a:schemeClr val="tx1"/>
                </a:solidFill>
              </a:rPr>
              <a:t>Office of Undergraduate </a:t>
            </a:r>
            <a:r>
              <a:rPr lang="en-US" sz="2000" dirty="0" smtClean="0">
                <a:solidFill>
                  <a:schemeClr val="tx1"/>
                </a:solidFill>
              </a:rPr>
              <a:t>Research.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285750">
              <a:lnSpc>
                <a:spcPts val="1988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400050" algn="l"/>
                <a:tab pos="1314450" algn="l"/>
                <a:tab pos="2228850" algn="l"/>
                <a:tab pos="3143250" algn="l"/>
                <a:tab pos="4057650" algn="l"/>
                <a:tab pos="4972050" algn="l"/>
                <a:tab pos="5886450" algn="l"/>
                <a:tab pos="6800850" algn="l"/>
                <a:tab pos="7715250" algn="l"/>
                <a:tab pos="8629650" algn="l"/>
                <a:tab pos="9544050" algn="l"/>
                <a:tab pos="10458450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One </a:t>
            </a:r>
            <a:r>
              <a:rPr lang="en-US" sz="2000" dirty="0">
                <a:solidFill>
                  <a:schemeClr val="tx1"/>
                </a:solidFill>
              </a:rPr>
              <a:t>faculty mentor collaborates with a small group of </a:t>
            </a:r>
            <a:r>
              <a:rPr lang="en-US" sz="2000" dirty="0" smtClean="0">
                <a:solidFill>
                  <a:schemeClr val="tx1"/>
                </a:solidFill>
              </a:rPr>
              <a:t>three </a:t>
            </a:r>
            <a:r>
              <a:rPr lang="en-US" sz="2000" dirty="0">
                <a:solidFill>
                  <a:schemeClr val="tx1"/>
                </a:solidFill>
              </a:rPr>
              <a:t>or four students on a focused research or creative project, working together for three weeks at one of BSU's partner </a:t>
            </a:r>
            <a:r>
              <a:rPr lang="en-US" sz="2000" dirty="0" smtClean="0">
                <a:solidFill>
                  <a:schemeClr val="tx1"/>
                </a:solidFill>
              </a:rPr>
              <a:t>institutions</a:t>
            </a:r>
            <a:r>
              <a:rPr lang="en-US" sz="2000" dirty="0" smtClean="0">
                <a:solidFill>
                  <a:schemeClr val="tx1"/>
                </a:solidFill>
              </a:rPr>
              <a:t> a</a:t>
            </a:r>
            <a:r>
              <a:rPr lang="en-US" sz="2000" dirty="0" smtClean="0">
                <a:solidFill>
                  <a:schemeClr val="tx1"/>
                </a:solidFill>
              </a:rPr>
              <a:t>round </a:t>
            </a:r>
            <a:r>
              <a:rPr lang="en-US" sz="2000" dirty="0">
                <a:solidFill>
                  <a:schemeClr val="tx1"/>
                </a:solidFill>
              </a:rPr>
              <a:t>the world.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285750">
              <a:lnSpc>
                <a:spcPts val="1988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400050" algn="l"/>
                <a:tab pos="1314450" algn="l"/>
                <a:tab pos="2228850" algn="l"/>
                <a:tab pos="3143250" algn="l"/>
                <a:tab pos="4057650" algn="l"/>
                <a:tab pos="4972050" algn="l"/>
                <a:tab pos="5886450" algn="l"/>
                <a:tab pos="6800850" algn="l"/>
                <a:tab pos="7715250" algn="l"/>
                <a:tab pos="8629650" algn="l"/>
                <a:tab pos="9544050" algn="l"/>
                <a:tab pos="10458450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The grant covers </a:t>
            </a:r>
            <a:r>
              <a:rPr lang="en-US" sz="2000" dirty="0">
                <a:solidFill>
                  <a:schemeClr val="tx1"/>
                </a:solidFill>
              </a:rPr>
              <a:t>airfare, university housing, and most </a:t>
            </a:r>
            <a:r>
              <a:rPr lang="en-US" sz="2000" dirty="0" smtClean="0">
                <a:solidFill>
                  <a:schemeClr val="tx1"/>
                </a:solidFill>
              </a:rPr>
              <a:t>meals, </a:t>
            </a:r>
            <a:r>
              <a:rPr lang="en-US" sz="2000" dirty="0">
                <a:solidFill>
                  <a:schemeClr val="tx1"/>
                </a:solidFill>
              </a:rPr>
              <a:t>plus stipends of $1,200 for each student and $1,700 for the faculty member.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285750">
              <a:lnSpc>
                <a:spcPts val="1988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400050" algn="l"/>
                <a:tab pos="1314450" algn="l"/>
                <a:tab pos="2228850" algn="l"/>
                <a:tab pos="3143250" algn="l"/>
                <a:tab pos="4057650" algn="l"/>
                <a:tab pos="4972050" algn="l"/>
                <a:tab pos="5886450" algn="l"/>
                <a:tab pos="6800850" algn="l"/>
                <a:tab pos="7715250" algn="l"/>
                <a:tab pos="8629650" algn="l"/>
                <a:tab pos="9544050" algn="l"/>
                <a:tab pos="10458450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Available </a:t>
            </a:r>
            <a:r>
              <a:rPr lang="en-US" sz="2000" dirty="0">
                <a:solidFill>
                  <a:schemeClr val="tx1"/>
                </a:solidFill>
              </a:rPr>
              <a:t>for the winter intersession and summer.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576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Provides </a:t>
            </a:r>
            <a:r>
              <a:rPr lang="en-US" sz="2400" dirty="0">
                <a:solidFill>
                  <a:schemeClr val="tx1"/>
                </a:solidFill>
              </a:rPr>
              <a:t>a unique opportunity to promote an intensive student learning experience through international partnership. 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Provides </a:t>
            </a:r>
            <a:r>
              <a:rPr lang="en-US" sz="2400" dirty="0" smtClean="0">
                <a:solidFill>
                  <a:schemeClr val="tx1"/>
                </a:solidFill>
              </a:rPr>
              <a:t>students and faculty </a:t>
            </a:r>
            <a:r>
              <a:rPr lang="en-US" sz="2400" dirty="0">
                <a:solidFill>
                  <a:schemeClr val="tx1"/>
                </a:solidFill>
              </a:rPr>
              <a:t>great research and travel </a:t>
            </a:r>
            <a:r>
              <a:rPr lang="en-US" sz="2400" dirty="0" smtClean="0">
                <a:solidFill>
                  <a:schemeClr val="tx1"/>
                </a:solidFill>
              </a:rPr>
              <a:t>experience.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  <a:r>
              <a:rPr lang="en-US" sz="2400" dirty="0" smtClean="0">
                <a:solidFill>
                  <a:schemeClr val="tx1"/>
                </a:solidFill>
              </a:rPr>
              <a:t>nhances </a:t>
            </a:r>
            <a:r>
              <a:rPr lang="en-US" sz="2400" dirty="0">
                <a:solidFill>
                  <a:schemeClr val="tx1"/>
                </a:solidFill>
              </a:rPr>
              <a:t>the collegiality between BSU and its international partner universities.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134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the summer of 2009, Dr. King led four psychology students to </a:t>
            </a:r>
            <a:r>
              <a:rPr lang="en-US" sz="2000" u="sng" dirty="0">
                <a:solidFill>
                  <a:schemeClr val="tx1"/>
                </a:solidFill>
              </a:rPr>
              <a:t>Jordan</a:t>
            </a:r>
            <a:r>
              <a:rPr lang="en-US" sz="2000" dirty="0">
                <a:solidFill>
                  <a:schemeClr val="tx1"/>
                </a:solidFill>
              </a:rPr>
              <a:t> to study body image in a Middle Eastern culture.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the summer of 2011, Dr. Tan of Social Work traveled with four students to </a:t>
            </a:r>
            <a:r>
              <a:rPr lang="en-US" sz="2000" u="sng" dirty="0">
                <a:solidFill>
                  <a:schemeClr val="tx1"/>
                </a:solidFill>
              </a:rPr>
              <a:t>China</a:t>
            </a:r>
            <a:r>
              <a:rPr lang="en-US" sz="2000" dirty="0">
                <a:solidFill>
                  <a:schemeClr val="tx1"/>
                </a:solidFill>
              </a:rPr>
              <a:t> to research its aging population and conduct needs assessments of elder care.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the winter of 2012, Dr. Carson of English took four students to </a:t>
            </a:r>
            <a:r>
              <a:rPr lang="en-US" sz="2000" u="sng" dirty="0">
                <a:solidFill>
                  <a:schemeClr val="tx1"/>
                </a:solidFill>
              </a:rPr>
              <a:t>Cambodia</a:t>
            </a:r>
            <a:r>
              <a:rPr lang="en-US" sz="2000" dirty="0">
                <a:solidFill>
                  <a:schemeClr val="tx1"/>
                </a:solidFill>
              </a:rPr>
              <a:t> to research Cambodian literature.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881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762000"/>
            <a:ext cx="8305800" cy="57150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Dr</a:t>
            </a:r>
            <a:r>
              <a:rPr lang="en-US" sz="2400" dirty="0">
                <a:solidFill>
                  <a:schemeClr val="tx1"/>
                </a:solidFill>
              </a:rPr>
              <a:t>. Tan will focus on proposal writing and student mentoring for this type of research. 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Dr</a:t>
            </a:r>
            <a:r>
              <a:rPr lang="en-US" sz="2400" dirty="0">
                <a:solidFill>
                  <a:schemeClr val="tx1"/>
                </a:solidFill>
              </a:rPr>
              <a:t>. King will discuss both the challenges and opportunities that her team encountered conducting psychological research in the Middle East. 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Dr</a:t>
            </a:r>
            <a:r>
              <a:rPr lang="en-US" sz="2400" dirty="0">
                <a:solidFill>
                  <a:schemeClr val="tx1"/>
                </a:solidFill>
              </a:rPr>
              <a:t>. Carson will focus on the importance of Undergraduate Research Abroad for humanities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339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8740078"/>
      </p:ext>
    </p:extLst>
  </p:cSld>
  <p:clrMapOvr>
    <a:masterClrMapping/>
  </p:clrMapOvr>
</p:sld>
</file>

<file path=ppt/theme/theme1.xml><?xml version="1.0" encoding="utf-8"?>
<a:theme xmlns:a="http://schemas.openxmlformats.org/drawingml/2006/main" name="HETL 2013 UR-Abroad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Bembo Semibold"/>
        <a:ea typeface="ＭＳ Ｐゴシック"/>
        <a:cs typeface="ＭＳ Ｐゴシック"/>
      </a:majorFont>
      <a:minorFont>
        <a:latin typeface="Bembo SemiboldItalic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itchFamily="-65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itchFamily="-65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Bembo Semibold"/>
        <a:ea typeface="ＭＳ Ｐゴシック"/>
        <a:cs typeface="ＭＳ Ｐゴシック"/>
      </a:majorFont>
      <a:minorFont>
        <a:latin typeface="Bembo SemiboldItalic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itchFamily="-65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itchFamily="-65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HETL 2013 UR-Abroad</Template>
  <TotalTime>68</TotalTime>
  <Words>322</Words>
  <Application>Microsoft Macintosh PowerPoint</Application>
  <PresentationFormat>On-screen Show (4:3)</PresentationFormat>
  <Paragraphs>29</Paragraphs>
  <Slides>6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HETL 2013 UR-Abroad</vt:lpstr>
      <vt:lpstr>1_Office Theme</vt:lpstr>
      <vt:lpstr>Slide 1</vt:lpstr>
      <vt:lpstr>The Undergraduate Research Abroad Program at BSU</vt:lpstr>
      <vt:lpstr>Objectives</vt:lpstr>
      <vt:lpstr>Examples</vt:lpstr>
      <vt:lpstr>Slide 5</vt:lpstr>
      <vt:lpstr>Slide 6</vt:lpstr>
    </vt:vector>
  </TitlesOfParts>
  <Company>Information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Tan, Jing</dc:creator>
  <cp:lastModifiedBy>Teresa King</cp:lastModifiedBy>
  <cp:revision>27</cp:revision>
  <dcterms:created xsi:type="dcterms:W3CDTF">2013-01-07T19:14:54Z</dcterms:created>
  <dcterms:modified xsi:type="dcterms:W3CDTF">2013-01-07T19:19:39Z</dcterms:modified>
</cp:coreProperties>
</file>