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5" r:id="rId3"/>
    <p:sldId id="274" r:id="rId4"/>
    <p:sldId id="276" r:id="rId5"/>
    <p:sldId id="277" r:id="rId6"/>
    <p:sldId id="258" r:id="rId7"/>
    <p:sldId id="257" r:id="rId8"/>
    <p:sldId id="259" r:id="rId9"/>
    <p:sldId id="272" r:id="rId10"/>
    <p:sldId id="273" r:id="rId11"/>
    <p:sldId id="278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2" y="-7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C059F-7FBF-472E-A857-FB1FEC0C95A5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4500D-178F-4AD5-A635-222B1E667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81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FCEC-0AD8-4812-B32E-96371DBF7E85}" type="datetime1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8D69-D9E1-48F5-A850-11638011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1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B152-1A53-4E53-87E6-82E7C5AAC4AB}" type="datetime1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8D69-D9E1-48F5-A850-11638011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0F9E-B159-48AF-92A5-0B9F73AEEAC5}" type="datetime1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8D69-D9E1-48F5-A850-11638011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4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B34F-28B7-42C0-BAC4-1209010E85E2}" type="datetime1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8D69-D9E1-48F5-A850-11638011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D368-E609-41CA-A5F9-2D5C156081B4}" type="datetime1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8D69-D9E1-48F5-A850-11638011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3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50FB-E13D-4A62-A496-FAD054D5BC57}" type="datetime1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8D69-D9E1-48F5-A850-11638011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5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CA37-9CC4-4D8E-804D-BA287104E9D9}" type="datetime1">
              <a:rPr lang="en-US" smtClean="0"/>
              <a:t>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8D69-D9E1-48F5-A850-11638011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A783-5FDA-4D80-9EE4-5D329F24C1C4}" type="datetime1">
              <a:rPr lang="en-US" smtClean="0"/>
              <a:t>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8D69-D9E1-48F5-A850-11638011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0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5FDC-80E2-428D-9A02-D621D2F480AF}" type="datetime1">
              <a:rPr lang="en-US" smtClean="0"/>
              <a:t>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8D69-D9E1-48F5-A850-11638011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4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854D-1997-468B-9E22-67EE7F092137}" type="datetime1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8D69-D9E1-48F5-A850-11638011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6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ABF8-9000-4826-8A5E-D860715EF2B7}" type="datetime1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8D69-D9E1-48F5-A850-11638011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9A9F1-8786-4EE6-85D5-00EC91DCDE87}" type="datetime1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68D69-D9E1-48F5-A850-11638011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6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924800" cy="1470025"/>
          </a:xfrm>
        </p:spPr>
        <p:txBody>
          <a:bodyPr>
            <a:normAutofit/>
          </a:bodyPr>
          <a:lstStyle/>
          <a:p>
            <a:r>
              <a:rPr lang="en-US" sz="3600" dirty="0"/>
              <a:t>Student Assessments: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Are </a:t>
            </a:r>
            <a:r>
              <a:rPr lang="en-US" sz="3600" dirty="0"/>
              <a:t>T</a:t>
            </a:r>
            <a:r>
              <a:rPr lang="en-US" sz="3600" dirty="0" smtClean="0"/>
              <a:t>hey </a:t>
            </a:r>
            <a:r>
              <a:rPr lang="en-US" sz="3600" dirty="0"/>
              <a:t>F</a:t>
            </a:r>
            <a:r>
              <a:rPr lang="en-US" sz="3600" dirty="0" smtClean="0"/>
              <a:t>air </a:t>
            </a:r>
            <a:r>
              <a:rPr lang="en-US" sz="3600" dirty="0"/>
              <a:t>F</a:t>
            </a:r>
            <a:r>
              <a:rPr lang="en-US" sz="3600" dirty="0" smtClean="0"/>
              <a:t>or </a:t>
            </a:r>
            <a:r>
              <a:rPr lang="en-US" sz="3600" dirty="0"/>
              <a:t>I</a:t>
            </a:r>
            <a:r>
              <a:rPr lang="en-US" sz="3600" dirty="0" smtClean="0"/>
              <a:t>nternational </a:t>
            </a:r>
            <a:r>
              <a:rPr lang="en-US" sz="3600" dirty="0"/>
              <a:t>S</a:t>
            </a:r>
            <a:r>
              <a:rPr lang="en-US" sz="3600" dirty="0" smtClean="0"/>
              <a:t>tudents</a:t>
            </a:r>
            <a:r>
              <a:rPr lang="en-US" sz="3600" dirty="0"/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343400"/>
            <a:ext cx="67056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Connie Eudy &amp; Li Jin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Program for Instructional Excellence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The Florida State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8D69-D9E1-48F5-A850-11638011DD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Comparison of factors contributing to the unfairness 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025288"/>
              </p:ext>
            </p:extLst>
          </p:nvPr>
        </p:nvGraphicFramePr>
        <p:xfrm>
          <a:off x="457200" y="1600200"/>
          <a:ext cx="8153400" cy="4594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6477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All Responses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International Student Responses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Domestic</a:t>
                      </a:r>
                      <a:r>
                        <a:rPr lang="en-US" sz="1400" baseline="0" dirty="0" smtClean="0"/>
                        <a:t> Student Responses</a:t>
                      </a:r>
                      <a:endParaRPr lang="en-US" sz="1400" dirty="0"/>
                    </a:p>
                  </a:txBody>
                  <a:tcPr/>
                </a:tc>
              </a:tr>
              <a:tr h="1181100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English-reading </a:t>
                      </a:r>
                      <a:r>
                        <a:rPr lang="en-US" sz="1400" baseline="0" dirty="0" smtClean="0"/>
                        <a:t>skills;  </a:t>
                      </a:r>
                    </a:p>
                    <a:p>
                      <a:r>
                        <a:rPr lang="en-US" sz="1400" baseline="0" dirty="0" smtClean="0"/>
                        <a:t>Contextual 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English-writing</a:t>
                      </a:r>
                      <a:r>
                        <a:rPr lang="en-US" sz="1400" baseline="0" dirty="0" smtClean="0"/>
                        <a:t> skills;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English speaking skills; </a:t>
                      </a:r>
                    </a:p>
                    <a:p>
                      <a:r>
                        <a:rPr lang="en-US" sz="1400" baseline="0" dirty="0" smtClean="0"/>
                        <a:t>Contextual </a:t>
                      </a:r>
                      <a:r>
                        <a:rPr lang="en-US" sz="1400" baseline="0" dirty="0" smtClean="0"/>
                        <a:t>knowledge; Confidence; </a:t>
                      </a:r>
                    </a:p>
                    <a:p>
                      <a:r>
                        <a:rPr lang="en-US" sz="1400" baseline="0" dirty="0" smtClean="0"/>
                        <a:t>Cultural difference</a:t>
                      </a:r>
                    </a:p>
                    <a:p>
                      <a:endParaRPr lang="en-US" sz="1400" baseline="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English-reading </a:t>
                      </a:r>
                      <a:r>
                        <a:rPr lang="en-US" sz="1400" baseline="0" dirty="0" smtClean="0"/>
                        <a:t>skills; </a:t>
                      </a:r>
                    </a:p>
                    <a:p>
                      <a:r>
                        <a:rPr lang="en-US" sz="1400" baseline="0" dirty="0" smtClean="0"/>
                        <a:t>Contextual knowledge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English writing skills; </a:t>
                      </a:r>
                    </a:p>
                    <a:p>
                      <a:r>
                        <a:rPr lang="en-US" sz="1400" baseline="0" dirty="0" smtClean="0"/>
                        <a:t>English speaking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Time</a:t>
                      </a:r>
                    </a:p>
                    <a:p>
                      <a:r>
                        <a:rPr lang="en-US" sz="1400" baseline="0" dirty="0" smtClean="0"/>
                        <a:t>English-reading skills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English-writing</a:t>
                      </a:r>
                      <a:r>
                        <a:rPr lang="en-US" sz="1400" baseline="0" dirty="0" smtClean="0"/>
                        <a:t> skills</a:t>
                      </a:r>
                    </a:p>
                    <a:p>
                      <a:r>
                        <a:rPr lang="en-US" sz="1400" baseline="0" dirty="0" smtClean="0"/>
                        <a:t>English-speaking skills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Confidence ; </a:t>
                      </a:r>
                    </a:p>
                    <a:p>
                      <a:r>
                        <a:rPr lang="en-US" sz="1400" baseline="0" dirty="0" smtClean="0"/>
                        <a:t>Time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Confidence</a:t>
                      </a:r>
                      <a:r>
                        <a:rPr lang="en-US" sz="1400" baseline="0" dirty="0" smtClean="0"/>
                        <a:t>; </a:t>
                      </a:r>
                    </a:p>
                    <a:p>
                      <a:r>
                        <a:rPr lang="en-US" sz="1400" baseline="0" dirty="0" smtClean="0"/>
                        <a:t>Time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8D69-D9E1-48F5-A850-11638011DD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2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 and 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International students reported that 5 out of the 7 types of tests were unfair.</a:t>
            </a:r>
          </a:p>
          <a:p>
            <a:r>
              <a:rPr lang="en-US" dirty="0" smtClean="0"/>
              <a:t>Domestic students reported that only one out of 7 types of tests were unfair.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91200"/>
            <a:ext cx="5462244" cy="97812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1000" y="1219200"/>
            <a:ext cx="8382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innerShdw blurRad="203200" dist="546100" dir="636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11875"/>
            <a:ext cx="2133600" cy="365125"/>
          </a:xfrm>
        </p:spPr>
        <p:txBody>
          <a:bodyPr/>
          <a:lstStyle/>
          <a:p>
            <a:fld id="{52A68D69-D9E1-48F5-A850-11638011DDD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44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 and 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The factors contributing to the unfairness of the tests reported by international students did not match with those factors reported by domestic students for any of the tests.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91200"/>
            <a:ext cx="5462244" cy="97812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1000" y="1219200"/>
            <a:ext cx="8382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innerShdw blurRad="203200" dist="546100" dir="636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11875"/>
            <a:ext cx="2133600" cy="365125"/>
          </a:xfrm>
        </p:spPr>
        <p:txBody>
          <a:bodyPr/>
          <a:lstStyle/>
          <a:p>
            <a:fld id="{52A68D69-D9E1-48F5-A850-11638011DDD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68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Commonly Used </a:t>
            </a:r>
            <a:r>
              <a:rPr lang="en-US" dirty="0"/>
              <a:t>S</a:t>
            </a:r>
            <a:r>
              <a:rPr lang="en-US" dirty="0" smtClean="0"/>
              <a:t>tudent </a:t>
            </a:r>
            <a:r>
              <a:rPr lang="en-US" dirty="0"/>
              <a:t>A</a:t>
            </a:r>
            <a:r>
              <a:rPr lang="en-US" dirty="0" smtClean="0"/>
              <a:t>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Multiple choice</a:t>
            </a:r>
          </a:p>
          <a:p>
            <a:r>
              <a:rPr lang="en-US" dirty="0" smtClean="0"/>
              <a:t>Short essay</a:t>
            </a:r>
          </a:p>
          <a:p>
            <a:r>
              <a:rPr lang="en-US" dirty="0" smtClean="0"/>
              <a:t>Group project</a:t>
            </a:r>
          </a:p>
          <a:p>
            <a:r>
              <a:rPr lang="en-US" dirty="0" smtClean="0"/>
              <a:t>Class presentation</a:t>
            </a:r>
          </a:p>
          <a:p>
            <a:r>
              <a:rPr lang="en-US" dirty="0" smtClean="0"/>
              <a:t>Case study</a:t>
            </a:r>
          </a:p>
          <a:p>
            <a:r>
              <a:rPr lang="en-US" dirty="0" smtClean="0"/>
              <a:t>Final paper</a:t>
            </a:r>
          </a:p>
          <a:p>
            <a:r>
              <a:rPr lang="en-US" dirty="0" smtClean="0"/>
              <a:t>Field experience (intern, etc.)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91200"/>
            <a:ext cx="5462244" cy="97812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1000" y="1219200"/>
            <a:ext cx="8382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innerShdw blurRad="203200" dist="546100" dir="636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11875"/>
            <a:ext cx="2133600" cy="365125"/>
          </a:xfrm>
        </p:spPr>
        <p:txBody>
          <a:bodyPr/>
          <a:lstStyle/>
          <a:p>
            <a:fld id="{52A68D69-D9E1-48F5-A850-11638011DDD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3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Barriers for International </a:t>
            </a:r>
            <a:r>
              <a:rPr lang="en-US" dirty="0"/>
              <a:t>S</a:t>
            </a:r>
            <a:r>
              <a:rPr lang="en-US" dirty="0" smtClean="0"/>
              <a:t>tudents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 barriers: reading, writing, speaking</a:t>
            </a:r>
          </a:p>
          <a:p>
            <a:r>
              <a:rPr lang="en-US" dirty="0" smtClean="0"/>
              <a:t>Life experience: contextual knowledge, confidence, cultural difference</a:t>
            </a:r>
          </a:p>
          <a:p>
            <a:r>
              <a:rPr lang="en-US" dirty="0" smtClean="0"/>
              <a:t>Time: will longer time be helpful</a:t>
            </a:r>
          </a:p>
          <a:p>
            <a:r>
              <a:rPr lang="en-US" dirty="0" smtClean="0"/>
              <a:t>Grader bias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365125"/>
          </a:xfrm>
        </p:spPr>
        <p:txBody>
          <a:bodyPr/>
          <a:lstStyle/>
          <a:p>
            <a:fld id="{52A68D69-D9E1-48F5-A850-11638011DDDB}" type="slidenum">
              <a:rPr lang="en-US" smtClean="0"/>
              <a:t>3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1219200"/>
            <a:ext cx="8382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innerShdw blurRad="203200" dist="546100" dir="636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91200"/>
            <a:ext cx="5462244" cy="9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Fairness Issue in Student </a:t>
            </a:r>
            <a:r>
              <a:rPr lang="en-US" dirty="0"/>
              <a:t>A</a:t>
            </a:r>
            <a:r>
              <a:rPr lang="en-US" dirty="0" smtClean="0"/>
              <a:t>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these barriers may affect the fairness of the student assessments--</a:t>
            </a:r>
          </a:p>
          <a:p>
            <a:pPr marL="1089025" lvl="1" indent="-631825">
              <a:buNone/>
            </a:pPr>
            <a:r>
              <a:rPr lang="en-US" dirty="0" smtClean="0"/>
              <a:t>Q1: What types of tests are fair for international students?</a:t>
            </a:r>
          </a:p>
          <a:p>
            <a:pPr marL="1089025" lvl="1" indent="-631825">
              <a:buNone/>
            </a:pPr>
            <a:r>
              <a:rPr lang="en-US" dirty="0" smtClean="0"/>
              <a:t>Q2: What types of tests are unfair for international students?</a:t>
            </a:r>
          </a:p>
          <a:p>
            <a:pPr marL="1089025" lvl="1" indent="-631825">
              <a:buNone/>
            </a:pPr>
            <a:r>
              <a:rPr lang="en-US" dirty="0" smtClean="0"/>
              <a:t>Q3: What factors may have contributed to the unfairness? (why is it unfair?)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365125"/>
          </a:xfrm>
        </p:spPr>
        <p:txBody>
          <a:bodyPr/>
          <a:lstStyle/>
          <a:p>
            <a:fld id="{52A68D69-D9E1-48F5-A850-11638011DDDB}" type="slidenum">
              <a:rPr lang="en-US" smtClean="0"/>
              <a:t>4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1219200"/>
            <a:ext cx="8382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innerShdw blurRad="203200" dist="546100" dir="636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91200"/>
            <a:ext cx="5462244" cy="9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8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Instrument: </a:t>
            </a:r>
          </a:p>
          <a:p>
            <a:pPr marL="400050" lvl="1" indent="0">
              <a:buNone/>
            </a:pPr>
            <a:r>
              <a:rPr lang="en-US" sz="2400" dirty="0" smtClean="0"/>
              <a:t>A survey consisted of 12 questions</a:t>
            </a:r>
          </a:p>
          <a:p>
            <a:pPr marL="0" indent="0">
              <a:buNone/>
            </a:pPr>
            <a:r>
              <a:rPr lang="en-US" sz="2800" dirty="0" smtClean="0"/>
              <a:t>Participants: </a:t>
            </a:r>
          </a:p>
          <a:p>
            <a:pPr marL="400050" lvl="1" indent="0">
              <a:buNone/>
            </a:pPr>
            <a:r>
              <a:rPr lang="en-US" sz="2400" dirty="0" smtClean="0"/>
              <a:t>63 Graduate students at a south-eastern public university</a:t>
            </a:r>
          </a:p>
          <a:p>
            <a:pPr marL="0" indent="0">
              <a:buNone/>
            </a:pPr>
            <a:r>
              <a:rPr lang="en-US" sz="2800" dirty="0" smtClean="0"/>
              <a:t>Data: </a:t>
            </a:r>
          </a:p>
          <a:p>
            <a:pPr marL="400050" lvl="1" indent="0">
              <a:buNone/>
            </a:pPr>
            <a:r>
              <a:rPr lang="en-US" sz="2400" dirty="0" smtClean="0"/>
              <a:t>International students’ responses (15) </a:t>
            </a:r>
          </a:p>
          <a:p>
            <a:pPr marL="400050" lvl="1" indent="0">
              <a:buNone/>
            </a:pPr>
            <a:r>
              <a:rPr lang="en-US" sz="2400" dirty="0" smtClean="0"/>
              <a:t>vs. domestic students’ responses (48)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365125"/>
          </a:xfrm>
        </p:spPr>
        <p:txBody>
          <a:bodyPr/>
          <a:lstStyle/>
          <a:p>
            <a:fld id="{52A68D69-D9E1-48F5-A850-11638011DDDB}" type="slidenum">
              <a:rPr lang="en-US" smtClean="0"/>
              <a:t>5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1219200"/>
            <a:ext cx="8382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innerShdw blurRad="203200" dist="546100" dir="636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91200"/>
            <a:ext cx="5462244" cy="9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3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of </a:t>
            </a:r>
            <a:r>
              <a:rPr lang="en-US" dirty="0"/>
              <a:t>F</a:t>
            </a:r>
            <a:r>
              <a:rPr lang="en-US" dirty="0" smtClean="0"/>
              <a:t>air and Unfair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419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Three questions to collect opinions on fairness</a:t>
            </a:r>
          </a:p>
          <a:p>
            <a:pPr lvl="1"/>
            <a:r>
              <a:rPr lang="en-US" sz="1500" dirty="0" smtClean="0"/>
              <a:t>1. Do you think it is fair to compare the scores of international students to the scores of domestic students in the following types of tests?</a:t>
            </a:r>
          </a:p>
          <a:p>
            <a:pPr lvl="1"/>
            <a:r>
              <a:rPr lang="en-US" sz="1500" dirty="0" smtClean="0"/>
              <a:t>2. </a:t>
            </a:r>
            <a:r>
              <a:rPr lang="en-US" sz="1500" dirty="0"/>
              <a:t>An international student can perform as well as an domestic student in the following types of tests when they have the same level of knowledge on the subject</a:t>
            </a:r>
            <a:r>
              <a:rPr lang="en-US" sz="1500" dirty="0" smtClean="0"/>
              <a:t>.</a:t>
            </a:r>
          </a:p>
          <a:p>
            <a:pPr lvl="1"/>
            <a:r>
              <a:rPr lang="en-US" sz="1500" dirty="0" smtClean="0"/>
              <a:t>3.</a:t>
            </a:r>
            <a:r>
              <a:rPr lang="en-US" sz="1500" dirty="0"/>
              <a:t> An international student may perform as well as a domestic student in the following types of tests when they have the same level of critical-thinking skills</a:t>
            </a:r>
            <a:r>
              <a:rPr lang="en-US" sz="1500" dirty="0" smtClean="0"/>
              <a:t>.</a:t>
            </a:r>
          </a:p>
          <a:p>
            <a:r>
              <a:rPr lang="en-US" dirty="0" smtClean="0"/>
              <a:t>When more than ¾ of the responses are strongly agree</a:t>
            </a:r>
            <a:r>
              <a:rPr lang="en-US" dirty="0"/>
              <a:t> &amp;</a:t>
            </a:r>
            <a:r>
              <a:rPr lang="en-US" dirty="0" smtClean="0"/>
              <a:t> agree, the test is reported as fair. Otherwise, it is reported as unfair (as less fair). This criteria is arbitrary. </a:t>
            </a:r>
          </a:p>
          <a:p>
            <a:r>
              <a:rPr lang="en-US" dirty="0" smtClean="0"/>
              <a:t>50% cutting off threshold was used to identify contributing factors.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365125"/>
          </a:xfrm>
        </p:spPr>
        <p:txBody>
          <a:bodyPr/>
          <a:lstStyle/>
          <a:p>
            <a:fld id="{52A68D69-D9E1-48F5-A850-11638011DDDB}" type="slidenum">
              <a:rPr lang="en-US" smtClean="0"/>
              <a:t>6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1219200"/>
            <a:ext cx="8382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innerShdw blurRad="203200" dist="546100" dir="636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91200"/>
            <a:ext cx="5462244" cy="9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ypes </a:t>
            </a:r>
            <a:r>
              <a:rPr lang="en-US" sz="2800" dirty="0"/>
              <a:t>of tests </a:t>
            </a:r>
            <a:r>
              <a:rPr lang="en-US" sz="2800" dirty="0" smtClean="0"/>
              <a:t>reported </a:t>
            </a:r>
            <a:r>
              <a:rPr lang="en-US" sz="2800" dirty="0"/>
              <a:t>as </a:t>
            </a:r>
            <a:r>
              <a:rPr lang="en-US" sz="2800" dirty="0" smtClean="0"/>
              <a:t>fair/unfair </a:t>
            </a:r>
            <a:br>
              <a:rPr lang="en-US" sz="2800" dirty="0" smtClean="0"/>
            </a:br>
            <a:r>
              <a:rPr lang="en-US" sz="2800" dirty="0" smtClean="0"/>
              <a:t>for </a:t>
            </a:r>
            <a:r>
              <a:rPr lang="en-US" sz="2800" dirty="0"/>
              <a:t>international </a:t>
            </a:r>
            <a:r>
              <a:rPr lang="en-US" sz="2800" dirty="0" smtClean="0"/>
              <a:t>students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984893"/>
              </p:ext>
            </p:extLst>
          </p:nvPr>
        </p:nvGraphicFramePr>
        <p:xfrm>
          <a:off x="457200" y="1600200"/>
          <a:ext cx="8229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Responses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International</a:t>
                      </a:r>
                      <a:r>
                        <a:rPr lang="en-US" baseline="0" dirty="0" smtClean="0"/>
                        <a:t> Student Responses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Domestic</a:t>
                      </a:r>
                      <a:r>
                        <a:rPr lang="en-US" baseline="0" dirty="0" smtClean="0"/>
                        <a:t> Student Responses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 Choice</a:t>
                      </a:r>
                    </a:p>
                    <a:p>
                      <a:r>
                        <a:rPr lang="en-US" dirty="0" smtClean="0"/>
                        <a:t>Short Essay</a:t>
                      </a:r>
                    </a:p>
                    <a:p>
                      <a:r>
                        <a:rPr lang="en-US" dirty="0" smtClean="0"/>
                        <a:t>Group </a:t>
                      </a:r>
                      <a:r>
                        <a:rPr lang="en-US" dirty="0" smtClean="0"/>
                        <a:t>Project</a:t>
                      </a:r>
                    </a:p>
                    <a:p>
                      <a:r>
                        <a:rPr lang="en-US" dirty="0" smtClean="0"/>
                        <a:t>Case </a:t>
                      </a:r>
                      <a:r>
                        <a:rPr lang="en-US" dirty="0" smtClean="0"/>
                        <a:t>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 Choice</a:t>
                      </a:r>
                    </a:p>
                    <a:p>
                      <a:r>
                        <a:rPr lang="en-US" dirty="0" smtClean="0"/>
                        <a:t>Short</a:t>
                      </a:r>
                      <a:r>
                        <a:rPr lang="en-US" baseline="0" dirty="0" smtClean="0"/>
                        <a:t> Essay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 Choice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Short Essay</a:t>
                      </a:r>
                    </a:p>
                    <a:p>
                      <a:r>
                        <a:rPr lang="en-US" dirty="0" smtClean="0"/>
                        <a:t>Group </a:t>
                      </a:r>
                      <a:r>
                        <a:rPr lang="en-US" dirty="0" smtClean="0"/>
                        <a:t>Project</a:t>
                      </a:r>
                    </a:p>
                    <a:p>
                      <a:r>
                        <a:rPr lang="en-US" dirty="0" smtClean="0"/>
                        <a:t>Case Study</a:t>
                      </a:r>
                    </a:p>
                    <a:p>
                      <a:r>
                        <a:rPr lang="en-US" dirty="0" smtClean="0"/>
                        <a:t>Field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Experience</a:t>
                      </a:r>
                    </a:p>
                    <a:p>
                      <a:r>
                        <a:rPr lang="en-US" baseline="0" dirty="0" smtClean="0"/>
                        <a:t>Final Paper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Unfair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 Presentation</a:t>
                      </a:r>
                    </a:p>
                    <a:p>
                      <a:r>
                        <a:rPr lang="en-US" dirty="0" smtClean="0"/>
                        <a:t>Field</a:t>
                      </a:r>
                      <a:r>
                        <a:rPr lang="en-US" baseline="0" dirty="0" smtClean="0"/>
                        <a:t> Experience</a:t>
                      </a:r>
                    </a:p>
                    <a:p>
                      <a:r>
                        <a:rPr lang="en-US" baseline="0" dirty="0" smtClean="0"/>
                        <a:t>Final Paper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 Presentation</a:t>
                      </a:r>
                    </a:p>
                    <a:p>
                      <a:r>
                        <a:rPr lang="en-US" dirty="0" smtClean="0"/>
                        <a:t>Field Experience</a:t>
                      </a:r>
                    </a:p>
                    <a:p>
                      <a:r>
                        <a:rPr lang="en-US" dirty="0" smtClean="0"/>
                        <a:t>Final</a:t>
                      </a:r>
                      <a:r>
                        <a:rPr lang="en-US" baseline="0" dirty="0" smtClean="0"/>
                        <a:t> Paper</a:t>
                      </a:r>
                    </a:p>
                    <a:p>
                      <a:r>
                        <a:rPr lang="en-US" baseline="0" dirty="0" smtClean="0"/>
                        <a:t>Case Study</a:t>
                      </a:r>
                    </a:p>
                    <a:p>
                      <a:r>
                        <a:rPr lang="en-US" baseline="0" dirty="0" smtClean="0"/>
                        <a:t>Group Project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 Presentation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8D69-D9E1-48F5-A850-11638011DD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Factors contributing to the unfairness for each test type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5437"/>
              </p:ext>
            </p:extLst>
          </p:nvPr>
        </p:nvGraphicFramePr>
        <p:xfrm>
          <a:off x="457200" y="1600200"/>
          <a:ext cx="8229600" cy="372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Test 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All Responses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International Student Responses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Domestic</a:t>
                      </a:r>
                      <a:r>
                        <a:rPr lang="en-US" sz="1400" baseline="0" dirty="0" smtClean="0"/>
                        <a:t> Student Responses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Multiple Choice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English-reading</a:t>
                      </a:r>
                      <a:r>
                        <a:rPr lang="en-US" sz="1400" baseline="0" dirty="0" smtClean="0"/>
                        <a:t> skills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English-reading skills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Short Essay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Time</a:t>
                      </a:r>
                    </a:p>
                    <a:p>
                      <a:r>
                        <a:rPr lang="en-US" sz="1400" dirty="0" smtClean="0"/>
                        <a:t>English-writing</a:t>
                      </a:r>
                      <a:r>
                        <a:rPr lang="en-US" sz="1400" baseline="0" dirty="0" smtClean="0"/>
                        <a:t> skills</a:t>
                      </a:r>
                    </a:p>
                    <a:p>
                      <a:r>
                        <a:rPr lang="en-US" sz="1400" baseline="0" dirty="0" smtClean="0"/>
                        <a:t>English-reading skills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English-writing </a:t>
                      </a:r>
                      <a:r>
                        <a:rPr lang="en-US" sz="1400" dirty="0" smtClean="0"/>
                        <a:t>skills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Time</a:t>
                      </a:r>
                    </a:p>
                    <a:p>
                      <a:r>
                        <a:rPr lang="en-US" sz="1400" dirty="0" smtClean="0"/>
                        <a:t>English-writing</a:t>
                      </a:r>
                      <a:r>
                        <a:rPr lang="en-US" sz="1400" baseline="0" dirty="0" smtClean="0"/>
                        <a:t> skills</a:t>
                      </a:r>
                    </a:p>
                    <a:p>
                      <a:r>
                        <a:rPr lang="en-US" sz="1400" baseline="0" dirty="0" smtClean="0"/>
                        <a:t>English-reading skills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Group Project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English-speaking skills</a:t>
                      </a:r>
                    </a:p>
                    <a:p>
                      <a:r>
                        <a:rPr lang="en-US" sz="1400" dirty="0" smtClean="0"/>
                        <a:t>Contextual knowledge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English-speaking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Contextual</a:t>
                      </a:r>
                      <a:r>
                        <a:rPr lang="en-US" sz="1400" baseline="0" dirty="0" smtClean="0"/>
                        <a:t> knowledge </a:t>
                      </a:r>
                    </a:p>
                    <a:p>
                      <a:r>
                        <a:rPr lang="en-US" sz="1400" dirty="0" smtClean="0"/>
                        <a:t>English-reading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Confidence</a:t>
                      </a:r>
                    </a:p>
                    <a:p>
                      <a:r>
                        <a:rPr lang="en-US" sz="1400" baseline="0" dirty="0" smtClean="0"/>
                        <a:t>Cultural </a:t>
                      </a:r>
                      <a:r>
                        <a:rPr lang="en-US" sz="1400" baseline="0" dirty="0" smtClean="0"/>
                        <a:t>difference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English-speaking skills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Contextual</a:t>
                      </a:r>
                      <a:r>
                        <a:rPr lang="en-US" sz="1400" baseline="0" dirty="0" smtClean="0"/>
                        <a:t> knowledge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Class Presentation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English-speaking skills</a:t>
                      </a:r>
                    </a:p>
                    <a:p>
                      <a:r>
                        <a:rPr lang="en-US" sz="1400" dirty="0" smtClean="0"/>
                        <a:t>Confidence</a:t>
                      </a:r>
                    </a:p>
                    <a:p>
                      <a:r>
                        <a:rPr lang="en-US" sz="1400" dirty="0" smtClean="0"/>
                        <a:t>Contextual</a:t>
                      </a:r>
                      <a:r>
                        <a:rPr lang="en-US" sz="1400" baseline="0" dirty="0" smtClean="0"/>
                        <a:t> knowledge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English-speaking skills</a:t>
                      </a:r>
                    </a:p>
                    <a:p>
                      <a:r>
                        <a:rPr lang="en-US" sz="1400" dirty="0" smtClean="0"/>
                        <a:t>Confidence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English-speaking skills</a:t>
                      </a:r>
                    </a:p>
                    <a:p>
                      <a:r>
                        <a:rPr lang="en-US" sz="1400" dirty="0" smtClean="0"/>
                        <a:t>Confidence</a:t>
                      </a:r>
                    </a:p>
                    <a:p>
                      <a:r>
                        <a:rPr lang="en-US" sz="1400" dirty="0" smtClean="0"/>
                        <a:t>Contextual</a:t>
                      </a:r>
                      <a:r>
                        <a:rPr lang="en-US" sz="1400" baseline="0" dirty="0" smtClean="0"/>
                        <a:t> knowledge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8D69-D9E1-48F5-A850-11638011DD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5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Factors contributing to the unfairness for each test types </a:t>
            </a:r>
            <a:br>
              <a:rPr lang="en-US" sz="2800" dirty="0" smtClean="0"/>
            </a:br>
            <a:r>
              <a:rPr lang="en-US" sz="2800" dirty="0" smtClean="0"/>
              <a:t>(continued)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781453"/>
              </p:ext>
            </p:extLst>
          </p:nvPr>
        </p:nvGraphicFramePr>
        <p:xfrm>
          <a:off x="457200" y="1600200"/>
          <a:ext cx="82296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Test 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All Responses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International Student Responses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Domestic</a:t>
                      </a:r>
                      <a:r>
                        <a:rPr lang="en-US" sz="1400" baseline="0" dirty="0" smtClean="0"/>
                        <a:t> Student Responses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Case Study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English-writing</a:t>
                      </a:r>
                      <a:r>
                        <a:rPr lang="en-US" sz="1400" baseline="0" dirty="0" smtClean="0"/>
                        <a:t> skills</a:t>
                      </a:r>
                    </a:p>
                    <a:p>
                      <a:r>
                        <a:rPr lang="en-US" sz="1400" baseline="0" dirty="0" smtClean="0"/>
                        <a:t>English-reading skills</a:t>
                      </a:r>
                    </a:p>
                    <a:p>
                      <a:r>
                        <a:rPr lang="en-US" sz="1400" baseline="0" dirty="0" smtClean="0"/>
                        <a:t>Contextual knowledge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English-writing</a:t>
                      </a:r>
                      <a:r>
                        <a:rPr lang="en-US" sz="1400" baseline="0" dirty="0" smtClean="0"/>
                        <a:t> skills</a:t>
                      </a:r>
                    </a:p>
                    <a:p>
                      <a:r>
                        <a:rPr lang="en-US" sz="1400" baseline="0" dirty="0" smtClean="0"/>
                        <a:t>English-reading skills</a:t>
                      </a:r>
                    </a:p>
                    <a:p>
                      <a:r>
                        <a:rPr lang="en-US" sz="1400" baseline="0" dirty="0" smtClean="0"/>
                        <a:t>Contextual knowledge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Cultural difference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English-writing</a:t>
                      </a:r>
                      <a:r>
                        <a:rPr lang="en-US" sz="1400" baseline="0" dirty="0" smtClean="0"/>
                        <a:t> skills</a:t>
                      </a:r>
                    </a:p>
                    <a:p>
                      <a:r>
                        <a:rPr lang="en-US" sz="1400" baseline="0" dirty="0" smtClean="0"/>
                        <a:t>English-reading skills</a:t>
                      </a:r>
                    </a:p>
                    <a:p>
                      <a:r>
                        <a:rPr lang="en-US" sz="1400" baseline="0" dirty="0" smtClean="0"/>
                        <a:t>Contextual knowledge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Final</a:t>
                      </a:r>
                      <a:r>
                        <a:rPr lang="en-US" sz="1400" baseline="0" dirty="0" smtClean="0"/>
                        <a:t> Paper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English-writing</a:t>
                      </a:r>
                      <a:r>
                        <a:rPr lang="en-US" sz="1400" baseline="0" dirty="0" smtClean="0"/>
                        <a:t> skills</a:t>
                      </a:r>
                    </a:p>
                    <a:p>
                      <a:r>
                        <a:rPr lang="en-US" sz="1400" baseline="0" dirty="0" smtClean="0"/>
                        <a:t>English-reading skills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English-writing skills</a:t>
                      </a:r>
                    </a:p>
                    <a:p>
                      <a:endParaRPr lang="en-US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Time</a:t>
                      </a:r>
                      <a:endParaRPr lang="en-US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English-writing</a:t>
                      </a:r>
                      <a:r>
                        <a:rPr lang="en-US" sz="1400" baseline="0" dirty="0" smtClean="0"/>
                        <a:t> skills</a:t>
                      </a:r>
                    </a:p>
                    <a:p>
                      <a:r>
                        <a:rPr lang="en-US" sz="1400" baseline="0" dirty="0" smtClean="0"/>
                        <a:t>English-reading skills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Field</a:t>
                      </a:r>
                      <a:r>
                        <a:rPr lang="en-US" sz="1400" baseline="0" dirty="0" smtClean="0"/>
                        <a:t> Experience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English-speaking skills</a:t>
                      </a:r>
                    </a:p>
                    <a:p>
                      <a:r>
                        <a:rPr lang="en-US" sz="1400" dirty="0" smtClean="0"/>
                        <a:t>Contextual knowledge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English-speaking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Contextual</a:t>
                      </a:r>
                      <a:r>
                        <a:rPr lang="en-US" sz="1400" baseline="0" dirty="0" smtClean="0"/>
                        <a:t> knowledge 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Time</a:t>
                      </a:r>
                      <a:endParaRPr lang="en-US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Confidence</a:t>
                      </a:r>
                      <a:endParaRPr lang="en-US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Cultural 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difference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English-speaking</a:t>
                      </a:r>
                    </a:p>
                    <a:p>
                      <a:r>
                        <a:rPr lang="en-US" sz="1400" dirty="0" smtClean="0"/>
                        <a:t>Contextual</a:t>
                      </a:r>
                      <a:r>
                        <a:rPr lang="en-US" sz="1400" baseline="0" dirty="0" smtClean="0"/>
                        <a:t> knowledge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8D69-D9E1-48F5-A850-11638011DD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652</Words>
  <Application>Microsoft Office PowerPoint</Application>
  <PresentationFormat>On-screen Show (4:3)</PresentationFormat>
  <Paragraphs>175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Student Assessments:  Are They Fair For International Students?</vt:lpstr>
      <vt:lpstr>Commonly Used Student Assessments</vt:lpstr>
      <vt:lpstr>Barriers for International Students </vt:lpstr>
      <vt:lpstr>Fairness Issue in Student Assessments</vt:lpstr>
      <vt:lpstr>Research Method</vt:lpstr>
      <vt:lpstr>Definitions of Fair and Unfair</vt:lpstr>
      <vt:lpstr>Types of tests reported as fair/unfair  for international students</vt:lpstr>
      <vt:lpstr>Factors contributing to the unfairness for each test type</vt:lpstr>
      <vt:lpstr>Factors contributing to the unfairness for each test types  (continued)</vt:lpstr>
      <vt:lpstr>Comparison of factors contributing to the unfairness </vt:lpstr>
      <vt:lpstr>Conclusions and Discussions</vt:lpstr>
      <vt:lpstr>Conclusions and Discussions</vt:lpstr>
    </vt:vector>
  </TitlesOfParts>
  <Company>ITS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Assessments:  Are they fair for international students?</dc:title>
  <dc:creator>Jin, Li</dc:creator>
  <cp:lastModifiedBy>CTSDefault</cp:lastModifiedBy>
  <cp:revision>25</cp:revision>
  <dcterms:created xsi:type="dcterms:W3CDTF">2012-12-11T15:13:08Z</dcterms:created>
  <dcterms:modified xsi:type="dcterms:W3CDTF">2013-01-10T19:18:35Z</dcterms:modified>
</cp:coreProperties>
</file>