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17.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8"/>
  </p:notesMasterIdLst>
  <p:sldIdLst>
    <p:sldId id="309" r:id="rId2"/>
    <p:sldId id="310" r:id="rId3"/>
    <p:sldId id="311" r:id="rId4"/>
    <p:sldId id="312" r:id="rId5"/>
    <p:sldId id="313" r:id="rId6"/>
    <p:sldId id="320" r:id="rId7"/>
    <p:sldId id="314" r:id="rId8"/>
    <p:sldId id="321" r:id="rId9"/>
    <p:sldId id="323" r:id="rId10"/>
    <p:sldId id="319" r:id="rId11"/>
    <p:sldId id="315" r:id="rId12"/>
    <p:sldId id="316" r:id="rId13"/>
    <p:sldId id="317" r:id="rId14"/>
    <p:sldId id="329" r:id="rId15"/>
    <p:sldId id="331" r:id="rId16"/>
    <p:sldId id="332" r:id="rId17"/>
    <p:sldId id="325" r:id="rId18"/>
    <p:sldId id="326" r:id="rId19"/>
    <p:sldId id="324" r:id="rId20"/>
    <p:sldId id="333" r:id="rId21"/>
    <p:sldId id="334" r:id="rId22"/>
    <p:sldId id="335" r:id="rId23"/>
    <p:sldId id="336" r:id="rId24"/>
    <p:sldId id="327" r:id="rId25"/>
    <p:sldId id="328" r:id="rId26"/>
    <p:sldId id="337"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40" d="100"/>
          <a:sy n="40" d="100"/>
        </p:scale>
        <p:origin x="-1368"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1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E45ED46-64E1-4155-9E1F-731A4E9C9FC5}" type="datetimeFigureOut">
              <a:rPr lang="en-US" smtClean="0"/>
              <a:pPr/>
              <a:t>1/13/2013</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92CBA26-DC21-4326-AC67-424CA10332AA}" type="slidenum">
              <a:rPr lang="en-US" smtClean="0"/>
              <a:pPr/>
              <a:t>‹#›</a:t>
            </a:fld>
            <a:endParaRPr lang="en-US" dirty="0"/>
          </a:p>
        </p:txBody>
      </p:sp>
    </p:spTree>
    <p:extLst>
      <p:ext uri="{BB962C8B-B14F-4D97-AF65-F5344CB8AC3E}">
        <p14:creationId xmlns:p14="http://schemas.microsoft.com/office/powerpoint/2010/main" val="2535404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Notes for Presentation Slides</a:t>
            </a:r>
          </a:p>
        </p:txBody>
      </p:sp>
      <p:sp>
        <p:nvSpPr>
          <p:cNvPr id="6" name="Rectangle 6"/>
          <p:cNvSpPr>
            <a:spLocks noGrp="1" noChangeArrowheads="1"/>
          </p:cNvSpPr>
          <p:nvPr>
            <p:ph type="ftr" sz="quarter" idx="4"/>
          </p:nvPr>
        </p:nvSpPr>
        <p:spPr>
          <a:ln/>
        </p:spPr>
        <p:txBody>
          <a:bodyPr/>
          <a:lstStyle/>
          <a:p>
            <a:r>
              <a:rPr lang="en-US" dirty="0"/>
              <a:t>Dr. Michael Sutton</a:t>
            </a:r>
          </a:p>
        </p:txBody>
      </p:sp>
      <p:sp>
        <p:nvSpPr>
          <p:cNvPr id="7" name="Rectangle 7"/>
          <p:cNvSpPr>
            <a:spLocks noGrp="1" noChangeArrowheads="1"/>
          </p:cNvSpPr>
          <p:nvPr>
            <p:ph type="sldNum" sz="quarter" idx="5"/>
          </p:nvPr>
        </p:nvSpPr>
        <p:spPr>
          <a:ln/>
        </p:spPr>
        <p:txBody>
          <a:bodyPr/>
          <a:lstStyle/>
          <a:p>
            <a:fld id="{343CFE3E-18BA-4C7E-8709-9A4A53B2FD53}" type="slidenum">
              <a:rPr lang="en-US"/>
              <a:pPr/>
              <a:t>1</a:t>
            </a:fld>
            <a:endParaRPr lang="en-US" dirty="0"/>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a:xfrm>
            <a:off x="731838" y="4560888"/>
            <a:ext cx="5851525" cy="4319587"/>
          </a:xfrm>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Notes for Presentation Slides</a:t>
            </a:r>
          </a:p>
        </p:txBody>
      </p:sp>
      <p:sp>
        <p:nvSpPr>
          <p:cNvPr id="6" name="Rectangle 6"/>
          <p:cNvSpPr>
            <a:spLocks noGrp="1" noChangeArrowheads="1"/>
          </p:cNvSpPr>
          <p:nvPr>
            <p:ph type="ftr" sz="quarter" idx="4"/>
          </p:nvPr>
        </p:nvSpPr>
        <p:spPr>
          <a:ln/>
        </p:spPr>
        <p:txBody>
          <a:bodyPr/>
          <a:lstStyle/>
          <a:p>
            <a:r>
              <a:rPr lang="en-US" dirty="0"/>
              <a:t>Dr. Michael Sutton</a:t>
            </a:r>
          </a:p>
        </p:txBody>
      </p:sp>
      <p:sp>
        <p:nvSpPr>
          <p:cNvPr id="7" name="Rectangle 7"/>
          <p:cNvSpPr>
            <a:spLocks noGrp="1" noChangeArrowheads="1"/>
          </p:cNvSpPr>
          <p:nvPr>
            <p:ph type="sldNum" sz="quarter" idx="5"/>
          </p:nvPr>
        </p:nvSpPr>
        <p:spPr>
          <a:ln/>
        </p:spPr>
        <p:txBody>
          <a:bodyPr/>
          <a:lstStyle/>
          <a:p>
            <a:fld id="{99B8ACC2-BA5E-4D92-A406-D57E78A44F93}" type="slidenum">
              <a:rPr lang="en-US"/>
              <a:pPr/>
              <a:t>2</a:t>
            </a:fld>
            <a:endParaRPr lang="en-US" dirty="0"/>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8C0D87-B73B-44B8-B96D-0CC3E61B040F}" type="datetime1">
              <a:rPr lang="en-US" smtClean="0"/>
              <a:t>1/13/2013</a:t>
            </a:fld>
            <a:endParaRPr lang="en-US" dirty="0"/>
          </a:p>
        </p:txBody>
      </p:sp>
      <p:sp>
        <p:nvSpPr>
          <p:cNvPr id="19" name="Footer Placeholder 18"/>
          <p:cNvSpPr>
            <a:spLocks noGrp="1"/>
          </p:cNvSpPr>
          <p:nvPr>
            <p:ph type="ftr" sz="quarter" idx="11"/>
          </p:nvPr>
        </p:nvSpPr>
        <p:spPr/>
        <p:txBody>
          <a:bodyPr/>
          <a:lstStyle/>
          <a:p>
            <a:r>
              <a:rPr lang="en-US" dirty="0" smtClean="0"/>
              <a:t>International HETL Conference</a:t>
            </a:r>
            <a:endParaRPr lang="en-US" dirty="0"/>
          </a:p>
        </p:txBody>
      </p:sp>
      <p:sp>
        <p:nvSpPr>
          <p:cNvPr id="27" name="Slide Number Placeholder 26"/>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0AF6D4-E9B0-4E31-8DD0-83E0025B8E7F}" type="datetime1">
              <a:rPr lang="en-US" smtClean="0"/>
              <a:t>1/13/2013</a:t>
            </a:fld>
            <a:endParaRPr lang="en-US" dirty="0"/>
          </a:p>
        </p:txBody>
      </p:sp>
      <p:sp>
        <p:nvSpPr>
          <p:cNvPr id="5" name="Footer Placeholder 4"/>
          <p:cNvSpPr>
            <a:spLocks noGrp="1"/>
          </p:cNvSpPr>
          <p:nvPr>
            <p:ph type="ftr" sz="quarter" idx="11"/>
          </p:nvPr>
        </p:nvSpPr>
        <p:spPr/>
        <p:txBody>
          <a:bodyPr/>
          <a:lstStyle/>
          <a:p>
            <a:r>
              <a:rPr lang="en-US" dirty="0" smtClean="0"/>
              <a:t>International HETL Conference</a:t>
            </a:r>
            <a:endParaRPr lang="en-US" dirty="0"/>
          </a:p>
        </p:txBody>
      </p:sp>
      <p:sp>
        <p:nvSpPr>
          <p:cNvPr id="6" name="Slide Number Placeholder 5"/>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510C1-5160-481B-9D18-A03A72FE5F0F}" type="datetime1">
              <a:rPr lang="en-US" smtClean="0"/>
              <a:t>1/13/2013</a:t>
            </a:fld>
            <a:endParaRPr lang="en-US" dirty="0"/>
          </a:p>
        </p:txBody>
      </p:sp>
      <p:sp>
        <p:nvSpPr>
          <p:cNvPr id="5" name="Footer Placeholder 4"/>
          <p:cNvSpPr>
            <a:spLocks noGrp="1"/>
          </p:cNvSpPr>
          <p:nvPr>
            <p:ph type="ftr" sz="quarter" idx="11"/>
          </p:nvPr>
        </p:nvSpPr>
        <p:spPr/>
        <p:txBody>
          <a:bodyPr/>
          <a:lstStyle/>
          <a:p>
            <a:r>
              <a:rPr lang="en-US" dirty="0" smtClean="0"/>
              <a:t>International HETL Conference</a:t>
            </a:r>
            <a:endParaRPr lang="en-US" dirty="0"/>
          </a:p>
        </p:txBody>
      </p:sp>
      <p:sp>
        <p:nvSpPr>
          <p:cNvPr id="6" name="Slide Number Placeholder 5"/>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3FB45-D3D8-42EF-875E-6551C8B14420}" type="datetime1">
              <a:rPr lang="en-US" smtClean="0"/>
              <a:t>1/13/2013</a:t>
            </a:fld>
            <a:endParaRPr lang="en-US" dirty="0"/>
          </a:p>
        </p:txBody>
      </p:sp>
      <p:sp>
        <p:nvSpPr>
          <p:cNvPr id="5" name="Footer Placeholder 4"/>
          <p:cNvSpPr>
            <a:spLocks noGrp="1"/>
          </p:cNvSpPr>
          <p:nvPr>
            <p:ph type="ftr" sz="quarter" idx="11"/>
          </p:nvPr>
        </p:nvSpPr>
        <p:spPr/>
        <p:txBody>
          <a:bodyPr/>
          <a:lstStyle/>
          <a:p>
            <a:r>
              <a:rPr lang="en-US" dirty="0" smtClean="0"/>
              <a:t>International HETL Conference</a:t>
            </a:r>
            <a:endParaRPr lang="en-US" dirty="0"/>
          </a:p>
        </p:txBody>
      </p:sp>
      <p:sp>
        <p:nvSpPr>
          <p:cNvPr id="6" name="Slide Number Placeholder 5"/>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AC6A04-B214-4636-B528-80F2CF840FC7}" type="datetime1">
              <a:rPr lang="en-US" smtClean="0"/>
              <a:t>1/13/2013</a:t>
            </a:fld>
            <a:endParaRPr lang="en-US" dirty="0"/>
          </a:p>
        </p:txBody>
      </p:sp>
      <p:sp>
        <p:nvSpPr>
          <p:cNvPr id="5" name="Footer Placeholder 4"/>
          <p:cNvSpPr>
            <a:spLocks noGrp="1"/>
          </p:cNvSpPr>
          <p:nvPr>
            <p:ph type="ftr" sz="quarter" idx="11"/>
          </p:nvPr>
        </p:nvSpPr>
        <p:spPr/>
        <p:txBody>
          <a:bodyPr/>
          <a:lstStyle/>
          <a:p>
            <a:r>
              <a:rPr lang="en-US" dirty="0" smtClean="0"/>
              <a:t>International HETL Conference</a:t>
            </a:r>
            <a:endParaRPr lang="en-US" dirty="0"/>
          </a:p>
        </p:txBody>
      </p:sp>
      <p:sp>
        <p:nvSpPr>
          <p:cNvPr id="6" name="Slide Number Placeholder 5"/>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B31408-B35E-4F5F-B6D5-BA7B9D4AF2B2}" type="datetime1">
              <a:rPr lang="en-US" smtClean="0"/>
              <a:t>1/13/2013</a:t>
            </a:fld>
            <a:endParaRPr lang="en-US" dirty="0"/>
          </a:p>
        </p:txBody>
      </p:sp>
      <p:sp>
        <p:nvSpPr>
          <p:cNvPr id="6" name="Footer Placeholder 5"/>
          <p:cNvSpPr>
            <a:spLocks noGrp="1"/>
          </p:cNvSpPr>
          <p:nvPr>
            <p:ph type="ftr" sz="quarter" idx="11"/>
          </p:nvPr>
        </p:nvSpPr>
        <p:spPr/>
        <p:txBody>
          <a:bodyPr/>
          <a:lstStyle/>
          <a:p>
            <a:r>
              <a:rPr lang="en-US" dirty="0" smtClean="0"/>
              <a:t>International HETL Conference</a:t>
            </a:r>
            <a:endParaRPr lang="en-US" dirty="0"/>
          </a:p>
        </p:txBody>
      </p:sp>
      <p:sp>
        <p:nvSpPr>
          <p:cNvPr id="7" name="Slide Number Placeholder 6"/>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37B1FB-F05B-4893-B359-CF489E09468F}" type="datetime1">
              <a:rPr lang="en-US" smtClean="0"/>
              <a:t>1/13/2013</a:t>
            </a:fld>
            <a:endParaRPr lang="en-US" dirty="0"/>
          </a:p>
        </p:txBody>
      </p:sp>
      <p:sp>
        <p:nvSpPr>
          <p:cNvPr id="8" name="Footer Placeholder 7"/>
          <p:cNvSpPr>
            <a:spLocks noGrp="1"/>
          </p:cNvSpPr>
          <p:nvPr>
            <p:ph type="ftr" sz="quarter" idx="11"/>
          </p:nvPr>
        </p:nvSpPr>
        <p:spPr/>
        <p:txBody>
          <a:bodyPr/>
          <a:lstStyle/>
          <a:p>
            <a:r>
              <a:rPr lang="en-US" dirty="0" smtClean="0"/>
              <a:t>International HETL Conference</a:t>
            </a:r>
            <a:endParaRPr lang="en-US" dirty="0"/>
          </a:p>
        </p:txBody>
      </p:sp>
      <p:sp>
        <p:nvSpPr>
          <p:cNvPr id="9" name="Slide Number Placeholder 8"/>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0E62442-6B7A-4EE0-B40B-FC753DE8F707}" type="datetime1">
              <a:rPr lang="en-US" smtClean="0"/>
              <a:t>1/13/2013</a:t>
            </a:fld>
            <a:endParaRPr lang="en-US" dirty="0"/>
          </a:p>
        </p:txBody>
      </p:sp>
      <p:sp>
        <p:nvSpPr>
          <p:cNvPr id="8" name="Slide Number Placeholder 7"/>
          <p:cNvSpPr>
            <a:spLocks noGrp="1"/>
          </p:cNvSpPr>
          <p:nvPr>
            <p:ph type="sldNum" sz="quarter" idx="11"/>
          </p:nvPr>
        </p:nvSpPr>
        <p:spPr/>
        <p:txBody>
          <a:bodyPr/>
          <a:lstStyle/>
          <a:p>
            <a:fld id="{78FA6C98-9D62-441F-82D1-28D3D2E89789}"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International HETL Conference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665FA-835E-416F-AC73-E975EA965579}" type="datetime1">
              <a:rPr lang="en-US" smtClean="0"/>
              <a:t>1/13/2013</a:t>
            </a:fld>
            <a:endParaRPr lang="en-US" dirty="0"/>
          </a:p>
        </p:txBody>
      </p:sp>
      <p:sp>
        <p:nvSpPr>
          <p:cNvPr id="3" name="Footer Placeholder 2"/>
          <p:cNvSpPr>
            <a:spLocks noGrp="1"/>
          </p:cNvSpPr>
          <p:nvPr>
            <p:ph type="ftr" sz="quarter" idx="11"/>
          </p:nvPr>
        </p:nvSpPr>
        <p:spPr/>
        <p:txBody>
          <a:bodyPr/>
          <a:lstStyle/>
          <a:p>
            <a:r>
              <a:rPr lang="en-US" dirty="0" smtClean="0"/>
              <a:t>International HETL Conference</a:t>
            </a:r>
            <a:endParaRPr lang="en-US" dirty="0"/>
          </a:p>
        </p:txBody>
      </p:sp>
      <p:sp>
        <p:nvSpPr>
          <p:cNvPr id="4" name="Slide Number Placeholder 3"/>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165077-DF48-48EE-A181-99BBC0245DC2}" type="datetime1">
              <a:rPr lang="en-US" smtClean="0"/>
              <a:t>1/13/2013</a:t>
            </a:fld>
            <a:endParaRPr lang="en-US" dirty="0"/>
          </a:p>
        </p:txBody>
      </p:sp>
      <p:sp>
        <p:nvSpPr>
          <p:cNvPr id="6" name="Footer Placeholder 5"/>
          <p:cNvSpPr>
            <a:spLocks noGrp="1"/>
          </p:cNvSpPr>
          <p:nvPr>
            <p:ph type="ftr" sz="quarter" idx="11"/>
          </p:nvPr>
        </p:nvSpPr>
        <p:spPr/>
        <p:txBody>
          <a:bodyPr/>
          <a:lstStyle/>
          <a:p>
            <a:r>
              <a:rPr lang="en-US" dirty="0" smtClean="0"/>
              <a:t>International HETL Conference</a:t>
            </a:r>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78FA6C98-9D62-441F-82D1-28D3D2E8978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A7C5B43B-86EF-4557-8CC2-BC150F5C927D}" type="datetime1">
              <a:rPr lang="en-US" smtClean="0"/>
              <a:t>1/13/2013</a:t>
            </a:fld>
            <a:endParaRPr lang="en-US" dirty="0"/>
          </a:p>
        </p:txBody>
      </p:sp>
      <p:sp>
        <p:nvSpPr>
          <p:cNvPr id="6" name="Footer Placeholder 5"/>
          <p:cNvSpPr>
            <a:spLocks noGrp="1"/>
          </p:cNvSpPr>
          <p:nvPr>
            <p:ph type="ftr" sz="quarter" idx="11"/>
          </p:nvPr>
        </p:nvSpPr>
        <p:spPr/>
        <p:txBody>
          <a:bodyPr/>
          <a:lstStyle/>
          <a:p>
            <a:r>
              <a:rPr lang="en-US" dirty="0" smtClean="0"/>
              <a:t>International HETL Conference</a:t>
            </a:r>
            <a:endParaRPr lang="en-US" dirty="0"/>
          </a:p>
        </p:txBody>
      </p:sp>
      <p:sp>
        <p:nvSpPr>
          <p:cNvPr id="7" name="Slide Number Placeholder 6"/>
          <p:cNvSpPr>
            <a:spLocks noGrp="1"/>
          </p:cNvSpPr>
          <p:nvPr>
            <p:ph type="sldNum" sz="quarter" idx="12"/>
          </p:nvPr>
        </p:nvSpPr>
        <p:spPr/>
        <p:txBody>
          <a:bodyPr/>
          <a:lstStyle/>
          <a:p>
            <a:fld id="{78FA6C98-9D62-441F-82D1-28D3D2E8978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48037F8-4B08-43E7-9181-0321CB33EFAC}" type="datetime1">
              <a:rPr lang="en-US" smtClean="0"/>
              <a:t>1/13/2013</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dirty="0" smtClean="0"/>
              <a:t>International HETL Conference</a:t>
            </a:r>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8FA6C98-9D62-441F-82D1-28D3D2E8978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sutton@westminstercollege.edu" TargetMode="External"/><Relationship Id="rId7" Type="http://schemas.openxmlformats.org/officeDocument/2006/relationships/hyperlink" Target="http://www.linkedin.com/in/michaeljdsutt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michaeljdsutton.net/" TargetMode="External"/><Relationship Id="rId5" Type="http://schemas.openxmlformats.org/officeDocument/2006/relationships/image" Target="../media/image1.jpeg"/><Relationship Id="rId4" Type="http://schemas.openxmlformats.org/officeDocument/2006/relationships/hyperlink" Target="mailto:michaeljdsutton@gmail.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michaeljdsutton.ne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linkedin.com/in/michaeljdsutton/"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rrodl.org/index.php/irrodl/article/view/490/104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ctrTitle"/>
          </p:nvPr>
        </p:nvSpPr>
        <p:spPr>
          <a:xfrm>
            <a:off x="762000" y="457200"/>
            <a:ext cx="7772400" cy="685800"/>
          </a:xfrm>
        </p:spPr>
        <p:txBody>
          <a:bodyPr/>
          <a:lstStyle/>
          <a:p>
            <a:pPr algn="ctr"/>
            <a:r>
              <a:rPr lang="en-US" sz="2800" dirty="0" smtClean="0"/>
              <a:t>International HETL </a:t>
            </a:r>
            <a:r>
              <a:rPr lang="en-US" sz="2800" dirty="0"/>
              <a:t>2013 Conference </a:t>
            </a:r>
            <a:endParaRPr lang="en-US" sz="2800" b="1" dirty="0"/>
          </a:p>
        </p:txBody>
      </p:sp>
      <p:sp>
        <p:nvSpPr>
          <p:cNvPr id="203779" name="Rectangle 3"/>
          <p:cNvSpPr>
            <a:spLocks noGrp="1" noChangeArrowheads="1"/>
          </p:cNvSpPr>
          <p:nvPr>
            <p:ph type="subTitle" idx="1"/>
          </p:nvPr>
        </p:nvSpPr>
        <p:spPr>
          <a:xfrm>
            <a:off x="1295400" y="3276600"/>
            <a:ext cx="6934200" cy="1676400"/>
          </a:xfrm>
        </p:spPr>
        <p:txBody>
          <a:bodyPr/>
          <a:lstStyle/>
          <a:p>
            <a:pPr algn="ctr">
              <a:lnSpc>
                <a:spcPct val="90000"/>
              </a:lnSpc>
            </a:pPr>
            <a:r>
              <a:rPr lang="en-US" sz="3600" dirty="0">
                <a:solidFill>
                  <a:srgbClr val="FFFF00"/>
                </a:solidFill>
              </a:rPr>
              <a:t>Dr. Michael </a:t>
            </a:r>
            <a:r>
              <a:rPr lang="en-US" sz="3600" dirty="0" smtClean="0">
                <a:solidFill>
                  <a:srgbClr val="FFFF00"/>
                </a:solidFill>
              </a:rPr>
              <a:t>J.D. </a:t>
            </a:r>
            <a:r>
              <a:rPr lang="en-US" sz="3600" dirty="0">
                <a:solidFill>
                  <a:srgbClr val="FFFF00"/>
                </a:solidFill>
              </a:rPr>
              <a:t>Sutton</a:t>
            </a:r>
          </a:p>
          <a:p>
            <a:pPr algn="ctr">
              <a:lnSpc>
                <a:spcPct val="90000"/>
              </a:lnSpc>
            </a:pPr>
            <a:r>
              <a:rPr lang="en-US" sz="2400" dirty="0" smtClean="0">
                <a:hlinkClick r:id="rId3"/>
              </a:rPr>
              <a:t>msutton@westminstercollege.edu</a:t>
            </a:r>
            <a:endParaRPr lang="en-US" sz="2400" dirty="0" smtClean="0"/>
          </a:p>
          <a:p>
            <a:pPr algn="ctr">
              <a:lnSpc>
                <a:spcPct val="90000"/>
              </a:lnSpc>
            </a:pPr>
            <a:r>
              <a:rPr lang="en-US" sz="2400" dirty="0" smtClean="0">
                <a:hlinkClick r:id="rId4"/>
              </a:rPr>
              <a:t>michaeljdsutton@gmail.com</a:t>
            </a:r>
            <a:endParaRPr lang="en-US" sz="2400" dirty="0" smtClean="0"/>
          </a:p>
        </p:txBody>
      </p:sp>
      <p:sp>
        <p:nvSpPr>
          <p:cNvPr id="203780" name="Text Box 4"/>
          <p:cNvSpPr txBox="1">
            <a:spLocks noChangeArrowheads="1"/>
          </p:cNvSpPr>
          <p:nvPr/>
        </p:nvSpPr>
        <p:spPr bwMode="auto">
          <a:xfrm>
            <a:off x="152400" y="6232525"/>
            <a:ext cx="8839200" cy="549275"/>
          </a:xfrm>
          <a:prstGeom prst="rect">
            <a:avLst/>
          </a:prstGeom>
          <a:noFill/>
          <a:ln w="9525">
            <a:noFill/>
            <a:miter lim="800000"/>
            <a:headEnd/>
            <a:tailEnd/>
          </a:ln>
          <a:effectLst/>
        </p:spPr>
        <p:txBody>
          <a:bodyPr>
            <a:spAutoFit/>
          </a:bodyPr>
          <a:lstStyle/>
          <a:p>
            <a:pPr algn="ctr"/>
            <a:r>
              <a:rPr lang="en-US" dirty="0"/>
              <a:t>Copyright </a:t>
            </a:r>
            <a:r>
              <a:rPr lang="en-US" dirty="0">
                <a:effectLst>
                  <a:outerShdw blurRad="38100" dist="38100" dir="2700000" algn="tl">
                    <a:srgbClr val="C0C0C0"/>
                  </a:outerShdw>
                </a:effectLst>
              </a:rPr>
              <a:t>©</a:t>
            </a:r>
            <a:r>
              <a:rPr lang="en-US" dirty="0"/>
              <a:t> </a:t>
            </a:r>
            <a:r>
              <a:rPr lang="en-US" dirty="0" smtClean="0"/>
              <a:t>2013  </a:t>
            </a:r>
            <a:r>
              <a:rPr lang="en-US" dirty="0"/>
              <a:t>Michael JD Sutton</a:t>
            </a:r>
          </a:p>
          <a:p>
            <a:pPr algn="ctr"/>
            <a:r>
              <a:rPr lang="en-US" sz="1200" dirty="0"/>
              <a:t>No part of this presentation may be reproduced without the permission of the author. </a:t>
            </a:r>
          </a:p>
        </p:txBody>
      </p:sp>
      <p:sp>
        <p:nvSpPr>
          <p:cNvPr id="203782" name="Text Box 6"/>
          <p:cNvSpPr txBox="1">
            <a:spLocks noChangeArrowheads="1"/>
          </p:cNvSpPr>
          <p:nvPr/>
        </p:nvSpPr>
        <p:spPr bwMode="auto">
          <a:xfrm>
            <a:off x="1219200" y="1891605"/>
            <a:ext cx="7239000" cy="1384995"/>
          </a:xfrm>
          <a:prstGeom prst="rect">
            <a:avLst/>
          </a:prstGeom>
          <a:noFill/>
          <a:ln w="9525">
            <a:noFill/>
            <a:miter lim="800000"/>
            <a:headEnd/>
            <a:tailEnd/>
          </a:ln>
          <a:effectLst/>
        </p:spPr>
        <p:txBody>
          <a:bodyPr wrap="square">
            <a:spAutoFit/>
          </a:bodyPr>
          <a:lstStyle/>
          <a:p>
            <a:pPr algn="ctr">
              <a:spcBef>
                <a:spcPct val="50000"/>
              </a:spcBef>
            </a:pPr>
            <a:r>
              <a:rPr lang="en-US" sz="2800" dirty="0">
                <a:latin typeface="Verdana" pitchFamily="34" charset="0"/>
              </a:rPr>
              <a:t>Wikis: An Experiential Learning Tool to Engage Students in Undergraduate and Graduate Courses</a:t>
            </a:r>
          </a:p>
        </p:txBody>
      </p:sp>
      <p:pic>
        <p:nvPicPr>
          <p:cNvPr id="7" name="Picture 6" descr="Official Westminster Nameplate Color.jpg"/>
          <p:cNvPicPr>
            <a:picLocks noChangeAspect="1"/>
          </p:cNvPicPr>
          <p:nvPr/>
        </p:nvPicPr>
        <p:blipFill>
          <a:blip r:embed="rId5" cstate="print"/>
          <a:stretch>
            <a:fillRect/>
          </a:stretch>
        </p:blipFill>
        <p:spPr>
          <a:xfrm>
            <a:off x="381000" y="5562600"/>
            <a:ext cx="1101090" cy="708185"/>
          </a:xfrm>
          <a:prstGeom prst="rect">
            <a:avLst/>
          </a:prstGeom>
        </p:spPr>
      </p:pic>
      <p:sp>
        <p:nvSpPr>
          <p:cNvPr id="2" name="TextBox 1"/>
          <p:cNvSpPr txBox="1"/>
          <p:nvPr/>
        </p:nvSpPr>
        <p:spPr>
          <a:xfrm>
            <a:off x="2667000" y="5337405"/>
            <a:ext cx="3885679" cy="523220"/>
          </a:xfrm>
          <a:prstGeom prst="rect">
            <a:avLst/>
          </a:prstGeom>
          <a:noFill/>
        </p:spPr>
        <p:txBody>
          <a:bodyPr wrap="none" rtlCol="0">
            <a:spAutoFit/>
          </a:bodyPr>
          <a:lstStyle/>
          <a:p>
            <a:r>
              <a:rPr lang="en-US" sz="1400" dirty="0">
                <a:solidFill>
                  <a:schemeClr val="bg1"/>
                </a:solidFill>
              </a:rPr>
              <a:t>Blog: </a:t>
            </a:r>
            <a:r>
              <a:rPr lang="en-US" sz="1400" dirty="0">
                <a:solidFill>
                  <a:srgbClr val="FFFF00"/>
                </a:solidFill>
                <a:hlinkClick r:id="rId6"/>
              </a:rPr>
              <a:t>http://</a:t>
            </a:r>
            <a:r>
              <a:rPr lang="en-US" sz="1400" dirty="0" smtClean="0">
                <a:solidFill>
                  <a:srgbClr val="FFFF00"/>
                </a:solidFill>
                <a:hlinkClick r:id="rId6"/>
              </a:rPr>
              <a:t>michaeljdsutton.net</a:t>
            </a:r>
            <a:endParaRPr lang="en-US" sz="1400" dirty="0">
              <a:solidFill>
                <a:srgbClr val="FFFF00"/>
              </a:solidFill>
            </a:endParaRPr>
          </a:p>
          <a:p>
            <a:r>
              <a:rPr lang="en-US" sz="1400" dirty="0" smtClean="0">
                <a:solidFill>
                  <a:schemeClr val="bg1"/>
                </a:solidFill>
              </a:rPr>
              <a:t>Website: </a:t>
            </a:r>
            <a:r>
              <a:rPr lang="en-US" sz="1400" dirty="0">
                <a:solidFill>
                  <a:schemeClr val="bg1"/>
                </a:solidFill>
                <a:hlinkClick r:id="rId7" tooltip="View public profile"/>
              </a:rPr>
              <a:t>www.linkedin.com/in/michaeljdsutton/</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fontScale="90000"/>
          </a:bodyPr>
          <a:lstStyle/>
          <a:p>
            <a:r>
              <a:rPr lang="en-US" dirty="0" smtClean="0"/>
              <a:t>Characteristics of Exemplary Cases</a:t>
            </a:r>
            <a:endParaRPr lang="en-US" dirty="0"/>
          </a:p>
        </p:txBody>
      </p:sp>
      <p:sp>
        <p:nvSpPr>
          <p:cNvPr id="3" name="Content Placeholder 2"/>
          <p:cNvSpPr>
            <a:spLocks noGrp="1"/>
          </p:cNvSpPr>
          <p:nvPr>
            <p:ph idx="1"/>
          </p:nvPr>
        </p:nvSpPr>
        <p:spPr>
          <a:xfrm>
            <a:off x="457200" y="1295400"/>
            <a:ext cx="5486400" cy="4953000"/>
          </a:xfrm>
        </p:spPr>
        <p:txBody>
          <a:bodyPr>
            <a:normAutofit fontScale="92500" lnSpcReduction="20000"/>
          </a:bodyPr>
          <a:lstStyle/>
          <a:p>
            <a:r>
              <a:rPr lang="en-US" dirty="0"/>
              <a:t>Yin (1994) outlined five characteristics of exemplary case studies: </a:t>
            </a:r>
            <a:endParaRPr lang="en-US" dirty="0" smtClean="0"/>
          </a:p>
          <a:p>
            <a:pPr lvl="1"/>
            <a:r>
              <a:rPr lang="en-US" dirty="0" smtClean="0"/>
              <a:t>significance</a:t>
            </a:r>
            <a:r>
              <a:rPr lang="en-US" dirty="0"/>
              <a:t>, </a:t>
            </a:r>
            <a:endParaRPr lang="en-US" dirty="0" smtClean="0"/>
          </a:p>
          <a:p>
            <a:pPr lvl="1"/>
            <a:r>
              <a:rPr lang="en-US" dirty="0" smtClean="0"/>
              <a:t>completeness</a:t>
            </a:r>
            <a:r>
              <a:rPr lang="en-US" dirty="0"/>
              <a:t>, </a:t>
            </a:r>
            <a:endParaRPr lang="en-US" dirty="0" smtClean="0"/>
          </a:p>
          <a:p>
            <a:pPr lvl="1"/>
            <a:r>
              <a:rPr lang="en-US" dirty="0" smtClean="0"/>
              <a:t>consideration </a:t>
            </a:r>
            <a:r>
              <a:rPr lang="en-US" dirty="0"/>
              <a:t>of alternative perspectives, </a:t>
            </a:r>
            <a:endParaRPr lang="en-US" dirty="0" smtClean="0"/>
          </a:p>
          <a:p>
            <a:pPr lvl="1"/>
            <a:r>
              <a:rPr lang="en-US" dirty="0" smtClean="0"/>
              <a:t>reporting </a:t>
            </a:r>
            <a:r>
              <a:rPr lang="en-US" dirty="0"/>
              <a:t>of sufficient evidence, and </a:t>
            </a:r>
            <a:endParaRPr lang="en-US" dirty="0" smtClean="0"/>
          </a:p>
          <a:p>
            <a:pPr lvl="1"/>
            <a:r>
              <a:rPr lang="en-US" dirty="0" smtClean="0"/>
              <a:t>an engaging composition</a:t>
            </a:r>
          </a:p>
          <a:p>
            <a:endParaRPr lang="en-US" dirty="0" smtClean="0"/>
          </a:p>
          <a:p>
            <a:r>
              <a:rPr lang="en-US" dirty="0" smtClean="0"/>
              <a:t>Characteristics used to </a:t>
            </a:r>
            <a:r>
              <a:rPr lang="en-US" dirty="0" smtClean="0"/>
              <a:t>explore exemplary cases</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10</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438400"/>
            <a:ext cx="3309258" cy="2895600"/>
          </a:xfrm>
          <a:prstGeom prst="rect">
            <a:avLst/>
          </a:prstGeom>
        </p:spPr>
      </p:pic>
    </p:spTree>
    <p:extLst>
      <p:ext uri="{BB962C8B-B14F-4D97-AF65-F5344CB8AC3E}">
        <p14:creationId xmlns:p14="http://schemas.microsoft.com/office/powerpoint/2010/main" val="400876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Reported Results/Outcomes from Cases</a:t>
            </a:r>
            <a:endParaRPr lang="en-US" dirty="0"/>
          </a:p>
        </p:txBody>
      </p:sp>
      <p:sp>
        <p:nvSpPr>
          <p:cNvPr id="3" name="Content Placeholder 2"/>
          <p:cNvSpPr>
            <a:spLocks noGrp="1"/>
          </p:cNvSpPr>
          <p:nvPr>
            <p:ph idx="1"/>
          </p:nvPr>
        </p:nvSpPr>
        <p:spPr>
          <a:xfrm>
            <a:off x="457200" y="1600200"/>
            <a:ext cx="4953000" cy="4876800"/>
          </a:xfrm>
        </p:spPr>
        <p:txBody>
          <a:bodyPr>
            <a:normAutofit fontScale="70000" lnSpcReduction="20000"/>
          </a:bodyPr>
          <a:lstStyle/>
          <a:p>
            <a:r>
              <a:rPr lang="en-US" dirty="0" smtClean="0"/>
              <a:t>Learner </a:t>
            </a:r>
            <a:r>
              <a:rPr lang="en-US" dirty="0"/>
              <a:t>engagement with wikis </a:t>
            </a:r>
            <a:r>
              <a:rPr lang="en-US" dirty="0" smtClean="0"/>
              <a:t>provided </a:t>
            </a:r>
            <a:r>
              <a:rPr lang="en-US" dirty="0"/>
              <a:t>significant opportunities </a:t>
            </a:r>
            <a:r>
              <a:rPr lang="en-US" dirty="0" smtClean="0"/>
              <a:t>for:</a:t>
            </a:r>
          </a:p>
          <a:p>
            <a:pPr lvl="1"/>
            <a:r>
              <a:rPr lang="en-US" dirty="0" smtClean="0"/>
              <a:t>self‐representation</a:t>
            </a:r>
            <a:r>
              <a:rPr lang="en-US" dirty="0"/>
              <a:t>, </a:t>
            </a:r>
            <a:endParaRPr lang="en-US" dirty="0" smtClean="0"/>
          </a:p>
          <a:p>
            <a:pPr lvl="1"/>
            <a:r>
              <a:rPr lang="en-US" dirty="0" smtClean="0"/>
              <a:t>personal </a:t>
            </a:r>
            <a:r>
              <a:rPr lang="en-US" dirty="0"/>
              <a:t>reflection, and </a:t>
            </a:r>
            <a:endParaRPr lang="en-US" dirty="0" smtClean="0"/>
          </a:p>
          <a:p>
            <a:pPr lvl="1"/>
            <a:r>
              <a:rPr lang="en-US" dirty="0" smtClean="0"/>
              <a:t>additional </a:t>
            </a:r>
            <a:r>
              <a:rPr lang="en-US" dirty="0"/>
              <a:t>instances of organized forms of collaboration and knowledge construction. </a:t>
            </a:r>
            <a:endParaRPr lang="en-US" dirty="0" smtClean="0"/>
          </a:p>
          <a:p>
            <a:endParaRPr lang="en-US" dirty="0" smtClean="0"/>
          </a:p>
          <a:p>
            <a:r>
              <a:rPr lang="en-US" dirty="0" smtClean="0"/>
              <a:t>Content </a:t>
            </a:r>
            <a:r>
              <a:rPr lang="en-US" dirty="0"/>
              <a:t>is often remixed, repurposed, and regenerated into more refined knowledge nuggets through collaborative activities creating “network effects through an ‘architecture of participation,’ and going beyond the page metaphor of Web 1.0 to deliver rich user experiences</a:t>
            </a:r>
            <a:r>
              <a:rPr lang="en-US" dirty="0" smtClean="0"/>
              <a:t>”</a:t>
            </a:r>
          </a:p>
          <a:p>
            <a:pPr lvl="1"/>
            <a:r>
              <a:rPr lang="en-US" dirty="0" smtClean="0"/>
              <a:t>—O'Reilly (2005)</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11</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2286000"/>
            <a:ext cx="3048000" cy="2813538"/>
          </a:xfrm>
          <a:prstGeom prst="rect">
            <a:avLst/>
          </a:prstGeom>
        </p:spPr>
      </p:pic>
    </p:spTree>
    <p:extLst>
      <p:ext uri="{BB962C8B-B14F-4D97-AF65-F5344CB8AC3E}">
        <p14:creationId xmlns:p14="http://schemas.microsoft.com/office/powerpoint/2010/main" val="2335573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Wiki Typology</a:t>
            </a:r>
            <a:endParaRPr lang="en-US" dirty="0"/>
          </a:p>
        </p:txBody>
      </p:sp>
      <p:sp>
        <p:nvSpPr>
          <p:cNvPr id="3" name="Content Placeholder 2"/>
          <p:cNvSpPr>
            <a:spLocks noGrp="1"/>
          </p:cNvSpPr>
          <p:nvPr>
            <p:ph idx="1"/>
          </p:nvPr>
        </p:nvSpPr>
        <p:spPr>
          <a:xfrm>
            <a:off x="533400" y="1447800"/>
            <a:ext cx="5486400" cy="5257800"/>
          </a:xfrm>
        </p:spPr>
        <p:txBody>
          <a:bodyPr>
            <a:normAutofit fontScale="77500" lnSpcReduction="20000"/>
          </a:bodyPr>
          <a:lstStyle/>
          <a:p>
            <a:r>
              <a:rPr lang="en-US" dirty="0"/>
              <a:t>Phillipson (2008) proposed a typology to describe different kinds of wikis within HE:</a:t>
            </a:r>
          </a:p>
          <a:p>
            <a:pPr lvl="1"/>
            <a:r>
              <a:rPr lang="en-US" b="1" i="1" dirty="0">
                <a:solidFill>
                  <a:srgbClr val="FFFF00"/>
                </a:solidFill>
              </a:rPr>
              <a:t>resource </a:t>
            </a:r>
            <a:r>
              <a:rPr lang="en-US" b="1" i="1" dirty="0" smtClean="0">
                <a:solidFill>
                  <a:srgbClr val="FFFF00"/>
                </a:solidFill>
              </a:rPr>
              <a:t>wiki </a:t>
            </a:r>
            <a:r>
              <a:rPr lang="en-US" dirty="0" smtClean="0"/>
              <a:t>— repository </a:t>
            </a:r>
            <a:r>
              <a:rPr lang="en-US" dirty="0"/>
              <a:t>to collect a collaborative knowledgebase of </a:t>
            </a:r>
            <a:r>
              <a:rPr lang="en-US" dirty="0" smtClean="0"/>
              <a:t>wide ranging topics for learner access</a:t>
            </a:r>
            <a:endParaRPr lang="en-US" dirty="0"/>
          </a:p>
          <a:p>
            <a:pPr lvl="1"/>
            <a:r>
              <a:rPr lang="en-US" b="1" i="1" dirty="0" smtClean="0">
                <a:solidFill>
                  <a:srgbClr val="FFFF00"/>
                </a:solidFill>
              </a:rPr>
              <a:t>presentation </a:t>
            </a:r>
            <a:r>
              <a:rPr lang="en-US" b="1" i="1" dirty="0">
                <a:solidFill>
                  <a:srgbClr val="FFFF00"/>
                </a:solidFill>
              </a:rPr>
              <a:t>wiki </a:t>
            </a:r>
            <a:r>
              <a:rPr lang="en-US" dirty="0"/>
              <a:t>— </a:t>
            </a:r>
            <a:r>
              <a:rPr lang="en-US" dirty="0" smtClean="0"/>
              <a:t>discussion forum for learner knowledge nuggets</a:t>
            </a:r>
          </a:p>
          <a:p>
            <a:pPr lvl="1"/>
            <a:r>
              <a:rPr lang="en-US" b="1" i="1" dirty="0" smtClean="0">
                <a:solidFill>
                  <a:srgbClr val="FFFF00"/>
                </a:solidFill>
              </a:rPr>
              <a:t>gateway wiki</a:t>
            </a:r>
            <a:r>
              <a:rPr lang="en-US" b="1" i="1" dirty="0">
                <a:solidFill>
                  <a:srgbClr val="FFFF00"/>
                </a:solidFill>
              </a:rPr>
              <a:t> </a:t>
            </a:r>
            <a:r>
              <a:rPr lang="en-US" dirty="0"/>
              <a:t>— data repository for static information</a:t>
            </a:r>
          </a:p>
          <a:p>
            <a:pPr lvl="1"/>
            <a:r>
              <a:rPr lang="en-US" b="1" i="1" dirty="0" smtClean="0">
                <a:solidFill>
                  <a:srgbClr val="FFFF00"/>
                </a:solidFill>
              </a:rPr>
              <a:t>simulation wiki</a:t>
            </a:r>
            <a:r>
              <a:rPr lang="en-US" b="1" i="1" dirty="0">
                <a:solidFill>
                  <a:srgbClr val="FFFF00"/>
                </a:solidFill>
              </a:rPr>
              <a:t> </a:t>
            </a:r>
            <a:r>
              <a:rPr lang="en-US" dirty="0"/>
              <a:t>— foundation for constructing narrative </a:t>
            </a:r>
            <a:r>
              <a:rPr lang="en-US" dirty="0" smtClean="0"/>
              <a:t>paths and decision-making</a:t>
            </a:r>
            <a:endParaRPr lang="en-US" dirty="0"/>
          </a:p>
          <a:p>
            <a:pPr lvl="1"/>
            <a:r>
              <a:rPr lang="en-US" b="1" i="1" dirty="0" smtClean="0">
                <a:solidFill>
                  <a:srgbClr val="FFFF00"/>
                </a:solidFill>
              </a:rPr>
              <a:t>illuminated wiki</a:t>
            </a:r>
            <a:r>
              <a:rPr lang="en-US" b="1" i="1" dirty="0">
                <a:solidFill>
                  <a:srgbClr val="FFFF00"/>
                </a:solidFill>
              </a:rPr>
              <a:t> </a:t>
            </a:r>
            <a:r>
              <a:rPr lang="en-US" dirty="0"/>
              <a:t>— corpus </a:t>
            </a:r>
            <a:r>
              <a:rPr lang="en-US" dirty="0" smtClean="0"/>
              <a:t>of material that tightly integrated original </a:t>
            </a:r>
            <a:r>
              <a:rPr lang="en-US" dirty="0"/>
              <a:t>material with the discussion and </a:t>
            </a:r>
            <a:r>
              <a:rPr lang="en-US" dirty="0" smtClean="0"/>
              <a:t>comments, based upon the actual wiki structure</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12</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2290" y="2895600"/>
            <a:ext cx="2966910" cy="2062499"/>
          </a:xfrm>
          <a:prstGeom prst="rect">
            <a:avLst/>
          </a:prstGeom>
        </p:spPr>
      </p:pic>
    </p:spTree>
    <p:extLst>
      <p:ext uri="{BB962C8B-B14F-4D97-AF65-F5344CB8AC3E}">
        <p14:creationId xmlns:p14="http://schemas.microsoft.com/office/powerpoint/2010/main" val="2748208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Theories &amp; Frameworks </a:t>
            </a:r>
            <a:endParaRPr lang="en-US" dirty="0"/>
          </a:p>
        </p:txBody>
      </p:sp>
      <p:sp>
        <p:nvSpPr>
          <p:cNvPr id="3" name="Content Placeholder 2"/>
          <p:cNvSpPr>
            <a:spLocks noGrp="1"/>
          </p:cNvSpPr>
          <p:nvPr>
            <p:ph idx="1"/>
          </p:nvPr>
        </p:nvSpPr>
        <p:spPr>
          <a:xfrm>
            <a:off x="381000" y="1752600"/>
            <a:ext cx="5257800" cy="4876800"/>
          </a:xfrm>
        </p:spPr>
        <p:txBody>
          <a:bodyPr>
            <a:normAutofit/>
          </a:bodyPr>
          <a:lstStyle/>
          <a:p>
            <a:r>
              <a:rPr lang="en-US" dirty="0" smtClean="0"/>
              <a:t>Vast </a:t>
            </a:r>
            <a:r>
              <a:rPr lang="en-US" dirty="0" smtClean="0"/>
              <a:t>majority of the educational frameworks to assess learning were personal perspectives</a:t>
            </a:r>
          </a:p>
          <a:p>
            <a:endParaRPr lang="en-US" dirty="0" smtClean="0"/>
          </a:p>
          <a:p>
            <a:r>
              <a:rPr lang="en-US" i="1" dirty="0">
                <a:solidFill>
                  <a:srgbClr val="FF0000"/>
                </a:solidFill>
              </a:rPr>
              <a:t>What Didn’t We </a:t>
            </a:r>
            <a:r>
              <a:rPr lang="en-US" i="1" dirty="0" smtClean="0">
                <a:solidFill>
                  <a:srgbClr val="FF0000"/>
                </a:solidFill>
              </a:rPr>
              <a:t>Find!</a:t>
            </a:r>
          </a:p>
          <a:p>
            <a:pPr lvl="1"/>
            <a:r>
              <a:rPr lang="en-US" dirty="0" smtClean="0"/>
              <a:t>Consistent Framework to evaluate and assess the impact of the wiki on learners was lacking</a:t>
            </a:r>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13</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9571" y="2971800"/>
            <a:ext cx="3657600" cy="2433966"/>
          </a:xfrm>
          <a:prstGeom prst="rect">
            <a:avLst/>
          </a:prstGeom>
        </p:spPr>
      </p:pic>
    </p:spTree>
    <p:extLst>
      <p:ext uri="{BB962C8B-B14F-4D97-AF65-F5344CB8AC3E}">
        <p14:creationId xmlns:p14="http://schemas.microsoft.com/office/powerpoint/2010/main" val="3877032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Suggested Journal Sources for Wikis in Education [1]</a:t>
            </a:r>
            <a:endParaRPr lang="en-US" dirty="0"/>
          </a:p>
        </p:txBody>
      </p:sp>
      <p:sp>
        <p:nvSpPr>
          <p:cNvPr id="3" name="Content Placeholder 2"/>
          <p:cNvSpPr>
            <a:spLocks noGrp="1"/>
          </p:cNvSpPr>
          <p:nvPr>
            <p:ph idx="1"/>
          </p:nvPr>
        </p:nvSpPr>
        <p:spPr>
          <a:xfrm>
            <a:off x="533400" y="1524000"/>
            <a:ext cx="4572000" cy="5257800"/>
          </a:xfrm>
        </p:spPr>
        <p:txBody>
          <a:bodyPr>
            <a:normAutofit fontScale="55000" lnSpcReduction="20000"/>
          </a:bodyPr>
          <a:lstStyle/>
          <a:p>
            <a:r>
              <a:rPr lang="en-US" dirty="0"/>
              <a:t>Academy of Management Learning and Education</a:t>
            </a:r>
          </a:p>
          <a:p>
            <a:r>
              <a:rPr lang="en-US" dirty="0"/>
              <a:t>American Educational Research Journal</a:t>
            </a:r>
          </a:p>
          <a:p>
            <a:r>
              <a:rPr lang="en-US" dirty="0"/>
              <a:t>American Journal of Distance Education</a:t>
            </a:r>
          </a:p>
          <a:p>
            <a:r>
              <a:rPr lang="en-US" dirty="0"/>
              <a:t>Australasian Journal of Educational Technology</a:t>
            </a:r>
          </a:p>
          <a:p>
            <a:r>
              <a:rPr lang="en-US" dirty="0"/>
              <a:t>British Journal of Educational Technology</a:t>
            </a:r>
          </a:p>
          <a:p>
            <a:r>
              <a:rPr lang="en-US" dirty="0"/>
              <a:t>Canadian Journal of Learning and Technology</a:t>
            </a:r>
          </a:p>
          <a:p>
            <a:r>
              <a:rPr lang="en-US" dirty="0"/>
              <a:t>Communications of the Association for Information Systems</a:t>
            </a:r>
          </a:p>
          <a:p>
            <a:r>
              <a:rPr lang="en-US" dirty="0"/>
              <a:t>Computers &amp; Education</a:t>
            </a:r>
          </a:p>
          <a:p>
            <a:r>
              <a:rPr lang="en-US" dirty="0"/>
              <a:t>E-learning</a:t>
            </a:r>
          </a:p>
          <a:p>
            <a:r>
              <a:rPr lang="en-US" dirty="0"/>
              <a:t>Electronic Journal of e-Learning</a:t>
            </a:r>
          </a:p>
          <a:p>
            <a:r>
              <a:rPr lang="en-US" dirty="0"/>
              <a:t>European Journal of Open, Distance and Elearning</a:t>
            </a:r>
          </a:p>
          <a:p>
            <a:r>
              <a:rPr lang="en-US" dirty="0"/>
              <a:t>Innovate Journal of Online Education</a:t>
            </a:r>
          </a:p>
          <a:p>
            <a:r>
              <a:rPr lang="en-US" dirty="0"/>
              <a:t>Innovative Higher Education</a:t>
            </a:r>
          </a:p>
          <a:p>
            <a:r>
              <a:rPr lang="en-US" dirty="0"/>
              <a:t>Interactive Learning Environments</a:t>
            </a:r>
          </a:p>
          <a:p>
            <a:r>
              <a:rPr lang="en-US" dirty="0"/>
              <a:t>Interdisciplinary Journal of Knowledge and Learning </a:t>
            </a:r>
            <a:r>
              <a:rPr lang="en-US" dirty="0" smtClean="0"/>
              <a:t>Objects</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14</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2057400"/>
            <a:ext cx="3662313" cy="2743200"/>
          </a:xfrm>
          <a:prstGeom prst="rect">
            <a:avLst/>
          </a:prstGeom>
        </p:spPr>
      </p:pic>
    </p:spTree>
    <p:extLst>
      <p:ext uri="{BB962C8B-B14F-4D97-AF65-F5344CB8AC3E}">
        <p14:creationId xmlns:p14="http://schemas.microsoft.com/office/powerpoint/2010/main" val="792969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Suggested Journal Sources for Wikis in Education [2]</a:t>
            </a:r>
            <a:endParaRPr lang="en-US" dirty="0"/>
          </a:p>
        </p:txBody>
      </p:sp>
      <p:sp>
        <p:nvSpPr>
          <p:cNvPr id="3" name="Content Placeholder 2"/>
          <p:cNvSpPr>
            <a:spLocks noGrp="1"/>
          </p:cNvSpPr>
          <p:nvPr>
            <p:ph idx="1"/>
          </p:nvPr>
        </p:nvSpPr>
        <p:spPr>
          <a:xfrm>
            <a:off x="457200" y="1524000"/>
            <a:ext cx="5029200" cy="5105400"/>
          </a:xfrm>
        </p:spPr>
        <p:txBody>
          <a:bodyPr>
            <a:noAutofit/>
          </a:bodyPr>
          <a:lstStyle/>
          <a:p>
            <a:r>
              <a:rPr lang="en-US" sz="1600" dirty="0"/>
              <a:t>International Journal of Knowledge Society Research</a:t>
            </a:r>
          </a:p>
          <a:p>
            <a:r>
              <a:rPr lang="en-US" sz="1600" dirty="0"/>
              <a:t>International Journal of Learning</a:t>
            </a:r>
          </a:p>
          <a:p>
            <a:r>
              <a:rPr lang="en-US" sz="1600" dirty="0"/>
              <a:t>International Journal of Web-based Learning and Teaching Technologies</a:t>
            </a:r>
          </a:p>
          <a:p>
            <a:r>
              <a:rPr lang="en-US" sz="1600" dirty="0"/>
              <a:t>International Journal on E-Learning</a:t>
            </a:r>
          </a:p>
          <a:p>
            <a:r>
              <a:rPr lang="en-US" sz="1600" dirty="0"/>
              <a:t>Internet and Higher Education</a:t>
            </a:r>
          </a:p>
          <a:p>
            <a:r>
              <a:rPr lang="en-US" sz="1600" dirty="0" smtClean="0"/>
              <a:t>Journal </a:t>
            </a:r>
            <a:r>
              <a:rPr lang="en-US" sz="1600" dirty="0"/>
              <a:t>of Asynchronous Learning Networks</a:t>
            </a:r>
          </a:p>
          <a:p>
            <a:r>
              <a:rPr lang="en-US" sz="1600" dirty="0"/>
              <a:t>Journal of Computer-Mediated Communication</a:t>
            </a:r>
          </a:p>
          <a:p>
            <a:r>
              <a:rPr lang="en-US" sz="1600" dirty="0"/>
              <a:t>Journal of Distance Education</a:t>
            </a:r>
          </a:p>
          <a:p>
            <a:r>
              <a:rPr lang="en-US" sz="1600" dirty="0"/>
              <a:t>Journal of Educational Computing Research</a:t>
            </a:r>
          </a:p>
          <a:p>
            <a:r>
              <a:rPr lang="en-US" sz="1600" dirty="0"/>
              <a:t>Journal of Information Systems Education</a:t>
            </a:r>
          </a:p>
          <a:p>
            <a:r>
              <a:rPr lang="en-US" sz="1600" dirty="0"/>
              <a:t>Journal of Information Technology Education</a:t>
            </a:r>
          </a:p>
          <a:p>
            <a:r>
              <a:rPr lang="en-US" sz="1600" dirty="0"/>
              <a:t>Journal of Interactive Learning Research</a:t>
            </a:r>
          </a:p>
          <a:p>
            <a:r>
              <a:rPr lang="en-US" sz="1600" dirty="0"/>
              <a:t>Journal of Interactive Media in Education</a:t>
            </a:r>
          </a:p>
          <a:p>
            <a:r>
              <a:rPr lang="en-US" sz="1600" dirty="0"/>
              <a:t>Journal of the Learning Sciences</a:t>
            </a:r>
          </a:p>
          <a:p>
            <a:r>
              <a:rPr lang="en-US" sz="1600" dirty="0"/>
              <a:t>Language Learning and Technology</a:t>
            </a:r>
          </a:p>
          <a:p>
            <a:r>
              <a:rPr lang="en-US" sz="1600" dirty="0"/>
              <a:t>Online Information </a:t>
            </a:r>
            <a:r>
              <a:rPr lang="en-US" sz="1600" dirty="0" smtClean="0"/>
              <a:t>Review</a:t>
            </a:r>
            <a:endParaRPr lang="en-US" sz="1600"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15</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4950" y="2819400"/>
            <a:ext cx="3694874" cy="2017596"/>
          </a:xfrm>
          <a:prstGeom prst="rect">
            <a:avLst/>
          </a:prstGeom>
        </p:spPr>
      </p:pic>
    </p:spTree>
    <p:extLst>
      <p:ext uri="{BB962C8B-B14F-4D97-AF65-F5344CB8AC3E}">
        <p14:creationId xmlns:p14="http://schemas.microsoft.com/office/powerpoint/2010/main" val="3441651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Suggested Proceedings Sources for Wikis in Education</a:t>
            </a:r>
            <a:endParaRPr lang="en-US" dirty="0"/>
          </a:p>
        </p:txBody>
      </p:sp>
      <p:sp>
        <p:nvSpPr>
          <p:cNvPr id="3" name="Content Placeholder 2"/>
          <p:cNvSpPr>
            <a:spLocks noGrp="1"/>
          </p:cNvSpPr>
          <p:nvPr>
            <p:ph idx="1"/>
          </p:nvPr>
        </p:nvSpPr>
        <p:spPr>
          <a:xfrm>
            <a:off x="457200" y="1371600"/>
            <a:ext cx="8458200" cy="2819400"/>
          </a:xfrm>
        </p:spPr>
        <p:txBody>
          <a:bodyPr>
            <a:normAutofit fontScale="40000" lnSpcReduction="20000"/>
          </a:bodyPr>
          <a:lstStyle/>
          <a:p>
            <a:r>
              <a:rPr lang="en-US" dirty="0"/>
              <a:t>Annual Conference on Teaching and Learning</a:t>
            </a:r>
          </a:p>
          <a:p>
            <a:r>
              <a:rPr lang="en-US" dirty="0"/>
              <a:t>Annual Meeting of the American Educational Research Association</a:t>
            </a:r>
          </a:p>
          <a:p>
            <a:r>
              <a:rPr lang="en-US" dirty="0"/>
              <a:t>Annual Sloan-C International Conferences on Online Learning</a:t>
            </a:r>
          </a:p>
          <a:p>
            <a:r>
              <a:rPr lang="en-US" dirty="0"/>
              <a:t>Proceedings of the Distance Learning Research Conferences</a:t>
            </a:r>
          </a:p>
          <a:p>
            <a:r>
              <a:rPr lang="en-US" dirty="0"/>
              <a:t>Proceedings of the Canadian Network for Innovation in Education (CNIE) Annual Conferences</a:t>
            </a:r>
          </a:p>
          <a:p>
            <a:r>
              <a:rPr lang="en-US" dirty="0"/>
              <a:t>Proceedings of ascilite (Australian Society for Computers in Learning in Tertiary Education) Conferences</a:t>
            </a:r>
          </a:p>
          <a:p>
            <a:r>
              <a:rPr lang="en-US" dirty="0"/>
              <a:t>Proceedings of the IEEE International Conferences on Advanced Learning Technologies</a:t>
            </a:r>
          </a:p>
          <a:p>
            <a:r>
              <a:rPr lang="en-US" dirty="0"/>
              <a:t>Proceedings of the International Symposia on Computers in Education</a:t>
            </a:r>
          </a:p>
          <a:p>
            <a:r>
              <a:rPr lang="en-US" dirty="0"/>
              <a:t>Proceedings of the American Society for Engineering Conferences</a:t>
            </a:r>
          </a:p>
          <a:p>
            <a:r>
              <a:rPr lang="en-US" dirty="0"/>
              <a:t>Proceedings of the Annual International Symposia on Wikis (WikiSym)</a:t>
            </a:r>
          </a:p>
          <a:p>
            <a:r>
              <a:rPr lang="en-US" dirty="0" smtClean="0"/>
              <a:t>Proceedings </a:t>
            </a:r>
            <a:r>
              <a:rPr lang="en-US" dirty="0"/>
              <a:t>of the Annual Conference of the Higher Education Academy</a:t>
            </a:r>
          </a:p>
          <a:p>
            <a:r>
              <a:rPr lang="en-US" dirty="0"/>
              <a:t>Proceedings of the International Conferences on Computers and Advanced Technology in Education (IASTED)</a:t>
            </a:r>
          </a:p>
          <a:p>
            <a:r>
              <a:rPr lang="en-US" dirty="0"/>
              <a:t>Proceedings of the Information Systems Educators Conferences (ISECON)</a:t>
            </a:r>
          </a:p>
          <a:p>
            <a:r>
              <a:rPr lang="en-US" dirty="0"/>
              <a:t>Proceedings of the International Conferences on the Learning </a:t>
            </a:r>
            <a:r>
              <a:rPr lang="en-US" dirty="0" smtClean="0"/>
              <a:t>Sciences</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16</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3962400"/>
            <a:ext cx="3276600" cy="2454288"/>
          </a:xfrm>
          <a:prstGeom prst="rect">
            <a:avLst/>
          </a:prstGeom>
        </p:spPr>
      </p:pic>
    </p:spTree>
    <p:extLst>
      <p:ext uri="{BB962C8B-B14F-4D97-AF65-F5344CB8AC3E}">
        <p14:creationId xmlns:p14="http://schemas.microsoft.com/office/powerpoint/2010/main" val="3404331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Future Proposal for Consistency of Evaluation</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17</a:t>
            </a:fld>
            <a:endParaRPr lang="en-US" dirty="0"/>
          </a:p>
        </p:txBody>
      </p:sp>
      <p:sp>
        <p:nvSpPr>
          <p:cNvPr id="6" name="TextBox 5"/>
          <p:cNvSpPr txBox="1"/>
          <p:nvPr/>
        </p:nvSpPr>
        <p:spPr>
          <a:xfrm rot="16200000">
            <a:off x="6312128" y="3010585"/>
            <a:ext cx="3708856" cy="430887"/>
          </a:xfrm>
          <a:prstGeom prst="rect">
            <a:avLst/>
          </a:prstGeom>
          <a:noFill/>
        </p:spPr>
        <p:txBody>
          <a:bodyPr wrap="square" rtlCol="0">
            <a:spAutoFit/>
          </a:bodyPr>
          <a:lstStyle/>
          <a:p>
            <a:r>
              <a:rPr lang="en-US" sz="1100" dirty="0"/>
              <a:t>Garrison, D. R., &amp; Vaughan, N. (2008). </a:t>
            </a:r>
            <a:r>
              <a:rPr lang="en-US" sz="1100" i="1" dirty="0"/>
              <a:t>Blended learning in higher education</a:t>
            </a:r>
            <a:r>
              <a:rPr lang="en-US" sz="1100" dirty="0"/>
              <a:t>. San Francisco: Jossey-Bass.</a:t>
            </a:r>
          </a:p>
        </p:txBody>
      </p:sp>
      <p:sp>
        <p:nvSpPr>
          <p:cNvPr id="3" name="AutoShape 2" descr="data:image/jpeg;base64,/9j/4AAQSkZJRgABAQAAAQABAAD/2wCEAAkGBhISEBUUEhQVFRIVFxcVEhcXFhQXGRUWFxgWFhgUFBYXHCYeGBkjGRYUHzAiIycpLSw4Fh8xNTAqNSYrLCkBCQoKDgwOGg8PGiwkHCQsLCwpLCwsLSkpLCwsLCwsLCwsKSwsLCwsLCwsLCwsLCksLCwsLCwsLCksKSwsLCwsKf/AABEIAM8A8wMBIgACEQEDEQH/xAAbAAEAAgMBAQAAAAAAAAAAAAAABAUCAwYBB//EAEIQAAEDAgMEBwUGBAUEAwAAAAEAAhEDIQQSMQUiQVEGEzJhcYGRQlJyobEUI4KSwdFiorLwFSQzU+E0Q8LSFpPT/8QAGgEBAAMBAQEAAAAAAAAAAAAAAAECAwQFBv/EAC8RAAIBAgQFAgUEAwAAAAAAAAABAgMRBBIhMRNBUWGhIlIFMkKR8CNxgeEUsdH/2gAMAwEAAhEDEQA/APuKIiAIiIAiIgCItVfFsZ2nBs6SRJ8BxQG1FDO0x7LKjvw5f68q8+21DpTj4ngf0grCWIpR3kibMmooP2ur/ts/+x3/AOa9+3vGtI/hcw/1FqhYqi/qQysmooY2oz2g5nxNMebhLfmpNKs1wlpDhzBBHqFtGcZfK7kGaIisAiKBiNu0GGDUaTxDZeR4hkkISk3oieio6nSyn7NOo7yY0fzOn5LQelp4UfWoB9GlUzx6m6w1V/Szo0XOt6WnjR9Hg/VoW+n0spHtMqN8mu/ocT8kzx6kPDVVvFl2ihYbbNCoYbUbm907rvyug/JTVcxaa0YREQgIiIAiIgCIiAIiIAiLxzgBJsBqgPVGr44NOVoL3+6OHxHRvnfkCtL67qnZJazno53w+6O/U8I1OVOkGiGiAvNxGOUPTDV+C6ia3NqP7bso91kj1f2j5ZVlSw7W9loE6nifE6nzWxF5NStOp8zLpWCIiyJCIiALTUwjCZiHe8Ja78zYK3LVicU1gl3kOJPIKVJx1QtfQddUZeQ9o1zQ1wHxdk+YHiq7GdLG3bRbLhqXyAPBurvEQDwJUXE4p1Q72nBo0HjzKjV8O14vw0IsR4FddP4lOOktV5O2lhFvP7GjFYupV/1Hlw93Rv5BY+claQPRHsLDDrjQO59zhwPyPyXq9CNRVFmTuerTjBL0KwREVjQIiIDxzQRBEjkbqRhNoVaXYeQPdO83wg6fhIWhFKbWxSdOM1aSudJgelDHWqjqz70yw+fs+du8q7BXAKZszaz6FhvU+LOXwH2T3aeGq3jV6nl18Bb1U/sdoi0YPGMqsDmGR8weRHAretzymraMIiIQEREAREQAlV7n9aZ/7Y7I9/8AiPdyHnyjLFvzu6sdkXqd/Jnnqe6PeWa8rHYm36cf5/4XiuYVbitv06dU03Zs4yQIAzZ3NY3ICQXDM4Au7IgyQpW0MYKVJ1QgkNEkCBbzsufqbdw9Rzi7DvLgGk5g2RmdQAPa3TL6ZDhr1ZI0E+XCN+RoWI6S0y2o5rKjhRDuugM3HMz5mGXCXbh0kXbe63HbtPrDTGYvD2McBlsagcQddNxwMcQbKprY7CglhoGSGscLNzMqNLs2svbLnjNe5cNSVk7E4Z1UMNB3XBzmASA7Nme8Gc12kCq4On2XDtDKr5F0IOlRQdnbSFQvaGOZ1ZymcutrbpKnLFqxIREJUA1YnEhjZPkOZ5BUVasXuzO1+QHILPF4rrHT7Is0d3PxP7Ko2xTYcmeoacEkETw1voLcTprYiRk3mdj0aNLIsz3LFJXPMwDtTizlJJnrHA5covlc4gEOIsbAG8kwMn7MaSP80cwJPbNhbdA6ywse+/mpyLr4Ns76F85oIg3BsQoFWnkMatPZPI+6f0PHx1z2VhnsYc9TrMzi5rpJ3SBAufO3NS6lMOBBuDqr0azoz025msZNakFFiAQS06jjzB0d8j5grJe7GSkro6U7q4VbWxtUF8N7L2tAyOMsOSasgwQMz7D3FZKmxuKxIc/qxLQ4NaMhky2mbGIyyagLjazRzV0VqOyPDtStvSyIkMPVudnE1PvIzCAA1hy673eEqbSrgP3Q1zWVHR1b3AuYKcBrgd5ri50Wm2gIK8O0MRlcQ0kgiB1dRuZuUE5Q5tjmkDMbxBLe0vTjsRBIBJBqbvVkEtBcGlsgDNAaYJOa4tIixjm7s3jE1s5aILc5pyKbrSym9tQ712z1gMcco5rdsrFOqU5fZ3EZS2LDgSor8ZXhpgg53Ne0U3HK0CplIdBmctO8XzcJtbqGaQ1e5IwOOdRfmb+JvBw5HkeR4eErssJi21GB7DIPqDxBHAg2XCqfsXaXU1Ln7t5Af/CdA/6A90HgtKc7aM4sbhs64kd1v3OxREXSeIEREAWrE1wxhcbwLDmeAHeTA81tULHGXsZwu934YDQfxOB/As6s+HBy6EpXMcPSLW3u43cebjr5cu4BMRXDGOeZhoLjAkwBJgcStih7SrVmgdSxryZnMYAsSPUwF8xdyd2bEZu1aFZ3UuEl1MVC12UiCeyQCZcCDYTpqqnFbdwjpccOXPJzDM1gLnZWkOJBJFm0xMcG8rS6OOxTnFzcOwHsku3XWcBGpkAEmbixiYBOw4/GyIw40vvtieE3mJHlmm8ZVqkk/wCyCudt7By/rKEZLgwwmzddQQY5ToLxBU/HY7DUyxrqMhwDpDWGA4veIvM5mF1rcZmFI+0130TmoDrJaC1xGQtJ1mTMfotNPaGMy/8ATgG3tNjjyfI0A0tIN9A/NwR8Pt2i0MeygQaroflgXJg5SYznMBaxiCQJE22y9rtr5srXjLl7QAnMJEQTwj1VZX2xjWNzHDAi4gOE+zBs86knwhbMHtXFdYxlShDXOMu5NANzB55fXuJSUbr+wXqr9sYiGhg1dr8I19bD1Vgub2pj2io4ucAJyt5nLrA1O9m0XNLbQ3oxTlrsjxaMVgmVIzgkCbS4Ag2IIBuCLQVFqbY9xhPe45R6Xd6gKO/aNU8Wt8Gz83E/RVjTkdc8XRjpe5JbsGgNGkae2/hETvXI5955mfP8Aw8EZLGDGZ8WBAi9hDiLKGcRUOtR/wDKPo0LHrH/AO4/8xWmSfuOf/Npe1+C9YwAADQCB4BZKiGIqDSo/wA8h+rVsZtGqOLXeLSD6gx8lR0ZGkcdSfVE7aDLB/u6/Ce16Wd+HvWpeM2uNHsI8N8fKHfJacHVaWw1wdlJb5DSeRywV6OClJJwZ30K0J6Rdzeq/FV67ZysDhnaGwJ3PaLt7X007wVYKnxWAzVHDr4zHMGQbFuW8ZoMEt4cQvRRvO9tCViH4jNuNZltY66GZOa0GNAbeijGpjODWEEg72WQIuID+B7+a9GzakyMS7nq4iPz6f3fVaf8Pc0EnFHTeN5sCS4786TbzF7qdDN5u/3RkMVjLnq2wJERrHLfk8eHBWuFe4saXiHkAuHIxcalRXMcWNb1wDmwXOHtAA672ujtSJFwQYUd2zagP/UuHHjbhxfp4z3yhKuu5brwhU1fAOgOOJIDZObe0ABMkVI0ab634m5mbNY5ocKlQPJdLTPs2AEE8wfVRYupNuzR3PRzHdZSyuMvp7p5key70t4gq1XIdHsTkxAHCoCw+IlzT8nj8S69dcJXR89iqXDqtLYIiK5zBV8zWqHkGM9AX/8AmPRWCrqHbq/H9GMH6Lgx7tR/ktHc3IiLwTUKgxWx8W9oBxAkEGwLQSCb7sHS8TF4vAKv0VoycdgUNPZGLAP+Z3iZJyg3gAESLaaaHNNiL+HZGMzT9ptNt0WbB7ozXmY4R4X6KeI/xAibNoVWMIqv6x0kh0AWgWgAcZ9VvxGJbTbmeYH1PIAXJ7gtG0NotpDm49lvPvJ4Dv8AqbLnq1Vz3ZnmXcOTRyaOA+Z4ypjHNqznrV1T05kzGbbe6cm43nYvP6N+Z8FzDG8eJu4mSSTzJufNWuIO474T9CqxaNJbHJCpKbbkwi1nEMBIzNkajMLeN7L3rW+8OB1GhsD4KpqZosTUF7i3auLePJYnEMmMzZGozCR4iUBsRYmoL3Fom4tOk8k6wcxrGo1Go8UBkotRm+TxgEESCNRYi/shSWuBuDI7lordsfCfkR+63oO0y0W07o3Uce5va3hzHaHiBZ3lB7isjsmhUJfGbMcx3jBIgac7AKMvaby0y2x48neP76/ReietQxrXpq6ryS8PsmnTBDcwDgQ4ZjeZ+dzfv8FGZ0aojnFxE8CQQJ1sRPmrDD4kPFrEajiP3Hetym7PYUYSSa2Kqt0bpObFw4iC4GOfAaanTS0aBSa2yKT3BzmyQABOkN0kaHipiJdlskehCdsekWBmUhrSXNhzrEggmZniVhT2FRa4ODSC243ncDm581YIl2Mkeh6yrlc13uua7yDgT8pXfr53iew74XfQr6Gw2C3o7M8j4kvVFnqIi3PLCrqX+pVH8YPqxh+sqxUCqIrn+NgI8WEg/JzPRcWOjei+xaO5sREXz5qEREAUbH44UmSbk2aOZ/QcSVJJi50XLYrFmq8v4aMHJvPxOp8hwV4RuzGtV4cb8zW95cS5xlx1P6AcAOA/5K8RF0Hjttu7MKzZa4cwfoqoFXCqC2JHIkeirI3oPdHHbT6KjrMQ51agz7Q7M3rBB7dJ+WC4Bw+7gx7yDoy1uU/aaDWmOtEBrQ1mKOIAob8MaHksvOnOyt9vdHjiKlJ4eGmlnEFryHZyw6sqMIjJ3i+ihP6F5nVCao++qMq1IptEFlV1QCmZOUEOiCDfe4kLojV0V5ePzkddyI7o2zqzROJwzWvLXOIYzralNrn1pqkv3ySW30hpPFZO6NUnUnzWw5e/Dso9bDO1Scc9UmbktcwOv4nRbanQRoc/q6gax1HqQ0te4tHVOpZpFQNcd6btPdCxf0CGRzBVs4VQCWS770URvHMJy9THCxHKTPEXu8C5pxHRSnVNQ/aKBY8vMtAzPbUxFOoRWqB+/BYWNIiCeYhe/wDxosc132ynNCq6oC/LPWPqtqHrTmEOLWBvMy7gVvf0FzFjjVhzAxoytfBDazqxDs9RxIMt1NiwHuXtXoQTS6sVWQHtew9TDiGvqPirUa8PeZqRILdJiTKcRe7wLlr0cwD6NEML6b6Yk0nMBEtc5z94lxB7QgiFNq9vwb9Sf2XuCw5p0mMJBLWhsgEAwIkBxJ9SfFYEy5x749B+5cqUfVUuQtz1ERd5qGuIMtsR8+49ytcPXD2yPAjkeIKqlnQr5HT7Js/w4O8vpPIId+CxPDllls/BbIiIe+EREBrriWuHMEeoj9V9DAXDYGjnrU283tJ8G75+TY813S6aK0PF+IyvNLsERFseYFD2k2Gh/uGT8Js70BzfhUxeESqzipxcXzBFRaaAyk0z7PZ72cD4jQ+E8VuXy9SDhJxfI3QREVAVe38RDAwa1NfgHa9Za38SpVK2rVzV3cmgMHpmP9QH4VFXTBWR5OJnmn+wRFVVG4y4BZqS0kCYkQImBAnnP8NgrpXOdK5aqvxtOHTwd9Rb6QtWGrYoPYKjGlhJzOHAXiYcRPZ+asMTRzNjjqPH+7eaiUS8XllcrURFkdoREQBERAY1HwCeXz7lGY2B38fHU/NZ1nSY4C58eA8tfRRsWKu71cccwMQeV9Rx0+Wo78PCyu+ZeK5khFWt+1XnJxg2kWN4zREwIv4m69oVcQHND2tLSTmI4C+sO8PmuqxcsURFAJ+zqssg6s3fEatPpA8ipSq8C+KnxAjzbvD5F6tEPpcJU4lJN77BEQNJIDRLiQGjmToEOhtJXZc9FsLNR1Q6NGRvxOhzvQBn5iunUbZuCFKk1gvGp5uN3HzJKkrtirKx8zXqcSo5BERWMQiIgI+Lw5cAW2e27e/m09x/Y8FppVQ4TpwIOoPEHvU5RcThjOdna4jg4d/I8j/Y4MXheKs0fm/2Wi7HiLClVDhbUWIOoPIhZrwmmnZmpyJdLnHm95/ndHyhFhR7I8/qVmuo8KesmeOEjl3jUd471UP2C6WltXIQ0MJa1wLoneJD9eJ5q4RWTa2ITsVlHZVQPDnV3uggxvAECN3tm0iVZoihu4buQsbQ9oae1+/9/uoqt1AxOFy3HZ+n/H0VGjelU5MjoiKh0ha6tSNNTp+57kqVY7zwH6nkFpA4nU6/3yW9Glnd3sSlcNEf381qxNDOAJiCDcSDEiHCRIvPiAtyL0TUr37NeT/rPAnS/OR7Xh6d5nZhcC5rpdUc8REHNxi93HkpiKbgIiKAGGHMPJ7fnu/+SuVSnVvx0/62q5JQ9v4a/Q/3PSV0PRzZUffPFyPuweAOrjyJ+Q8SFo2JsIuipVEN1aw6u5OcOA7uPHkumXRThbVmONxSl+nDbmERFueWEREAREQBERAR8RhA4yDleNHD6OHtDu9IUU1yy1QZeTvYPn7J7j5SrJeESuWvhYVtXv1LKVjiHsyue3k948sxI+RC8UvbGzRTrnJuh4DwI3ZG64ZeGjNI7ShHONWz3tP6Oj6lcE8NOPc8irpNoyRazXaNbfEC36hZNqtOhB8CCudxa3KGSLyVi6u0auaPMIDNFrFYHQE+AMept81kGPPAN8d4+gt81pGlOWyIuRsRgxq2BzBsPXh9FW1KpmACDzIjzaDr46eKvmYcAyZceZ4eA0HkFlWoNeIcAR38O8HgfBdMMIt5GsK7jvsc2G/89/ivVZVti+47ydf+YX9QVDqYGo3Vh8W730v8ltkaO2NeEuZpReOeBrbxt9UDhzCg1TT2PUXhcOY9Ua6dL+F/ogbS3PUW+ngKjtGkd7t35a/JTaOxh7bp7m2HrqfKFZRbMZV4R5ldhqDqlRjGAucXiwjhL7k2A3eK7vZXRwMIfVhzxcAdlp537R7z5AaqJ0cwg63dADabdBbeeYB8Ya78y6ZdEIJanTRxE3TstEwiItSAiIgCIiAIiIAiIgCIiAq+kGFzU841pnN4t0cPTe/CFQLs1ymPwXVPy+wb0/Diz8P0jkVSS5nFiqf1ojrF1Jp1APiAVkiocBr+zM9xv5W/ss2sA0AHgIXqgbTwTnkFhNm1Ad97blhDOzyeQZ+qBE9FTvweJytDHhpaHNMkmS9rhnPex3VuAvMG4lKuz6pc0tlrR1eZvWvdOWoxzhJ5ta7xm+pQm3cuEVFT2ViAwAVIOVoINR7t8MY0lr9QHxUB5GHC8zLrYOq6llkB3Whwhz92n1gdBMyTkkRIF4sEFl1LJFQDZGIBO+XNzCCajpytLruGhc4OGkAREaLb/h1frAc0szl0dY6YIfuzYFslkWkR7UAoTlXUuitZw7Dq1v5W/sqqjs2sC2XlzAILeseHXD7F41yucIOpBE3YC6Zs7DPYX57y5xbvF26XvIF+TS0eUcEIaJTcOwaNaPBo/ZZoiEBeF0CToNV6peysD1tS/YYQXd51az6E+XNErloQc5WRcbEwhZSkiHPOdw5TADfJoaPIqwRFseykkrIIiISEREAREQBERAEREAREQBR8dg21WFrvEHi08CP75jipCIGrnH1qLmOLXiHD0I95vd9NFGxdAvbAcWGQZbrAMkea7DHYBtVsOsR2XDVp7v24rmsVhX0nZXjXsuHZd4cj3G/jqs2rHmVqDg7x2KkUKg60PrAZ5NOJBYI1aC6wFzb1teLV2UTf7U6Z1zHgS6wFQAGJ9CfCfjNlU6rg54mBAHDWc3edfVazsCgbZLRHadprETzAP4RyVTFM0Yei8NqMdiAXGHMdLjlY3LM7wgGRMOB39eKwds0mZxTosW7xtE8Osh1xNx7JtqpdLYVFuaGnfGV284yJB4m12j0Ws9G8PEZDw9p3AQLzyQXRHOzHOcCMUZFhGaxIgxNUmCRMTwFzC3twrmtdSdiHdY8DI45szbwSJedZA1GnFeHo1RkFuZpDg6Q52o8T3D0UvE7Mp1CC8F0CLk3F5kA3mT6oMxAp4IiXOxOaGvAMklpc0jM3fN5v+GBC8dsgvBBxLnDXUkAXEn7y/G5No8VJd0foHVrjaLveTpl1nWLSmH2DSYXFuaHNDCMxsAZkGZBkD07hAZiIMFna132skahxtcggOG+IMEjlbSZJkYzCmoG/fhpFt28uzNLHQHTmED1PBZs6P0Bo08jvvuIIg3uLnVeO6PUCILSRx3n301v3D0HIQF0R2bJqEyMU5xEmxcbOuBAqRH1trCstn0XspNbUdneJzOve5PG+kDyXmE2dTplxYILu1cmTzvxmfVT8Hg31TDNBZzjoO4e87uGnGOM7hJzdkeYbDOqOyt11J4NHM/oOPqR1GFwrabA1ug9SeJPMk3XmDwbaTcrR3knVx5k81vWiVj06NJU13CIik2CIiAIiIAiIgCIiAIiIAiIgCIiALCrRa5pa4AtOoIkFZogKHGdH3C9I5h7jjcfC86+DvVVT5a7K4FrvdcIPlz8RIXZrXWoNeIe0ObyIBHoVVxOaeGjLVaHIIr2t0cpnsFzO4HMPR8wPCFDqdHqo7LmO8Q5n/sq5WcssNNbalcilO2TXH/bB+F7T/VCx/wANr/7TvzUv/dRZmfBn0I6KUzZFc+wB8T2j+nMpFPo9VPaexvgHP+Zy/RMrJVCo+RWpTBccrAXu4ht4+I6N8yFfUejtIdsuqfEYH5WwD5yrKlSa0ANAAGgAAA8AFZRN4YT3MpsH0eJvWNvcaT/M7U+AjzV0xgaIAAAFgLADu5LJQNt7PFeg6k5+Rj4FQiJLJGZu9YSLGQbE2VrWOyEIwVkTpXq5Cv0Yqg5jjSHZ6LS4h4c4sLsrD97ALi8CAAOYJuteE6NvJpzjiKu5nyOqHN1LqjXNBfUJID3u14g2iGtkudkXDn3L1czU6OtGGFGpXGbresFTfBzkEMO9ULi7NDpLtRaLQf0Ye5zv83UDS52RofWGXeBgnrZJDJZwEQYmSQOlLxMSJOg5xrCErltsYCn1zS7FUqdTKBmexpqAsY67XlwyNPWBxHfYguUXDYek1gz7QLy0Z5z1Oz1jcu71nDebz3xOgQHaIuWwfRmo5rZxj3tAyuLXVQXZXkluYVdIsTGa3ajdXSYakWsa1zi4hoBcdXECC4+OqA2oiIAiIgCIiAIiIAiIgCIiAIiIAiIgCIiAIiIAiIgCh7W2Y3EUXUnlzWuiS2JsQ72gRw5KYiA56j0Hw7HU3Nzg0y0z93vFj+sBduazAkQYETEzs2j0Oo1n53OqA521CAWxLYIF2mBIJMXlzr3V6iA5ZvQKmauZ7y+nkILXMpFznFwOZzw2MogQ0ADjrcycH0KoU6hqS9z8+cFxYcrszHbpDAR2AOcSJXQIgKfGdG21XOzVHhjy5zmDJBLqbKcuJaTIDZBBEZj3RGr9CqL2uDqlU5iXOnqjNRzmudULTTyknK0RGURZoN10KICLs/ACkHAEnM7MSfANA7zla2TxMnipSIgCIiA//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321" y="1753416"/>
            <a:ext cx="4038600" cy="3447234"/>
          </a:xfrm>
          <a:prstGeom prst="rect">
            <a:avLst/>
          </a:prstGeom>
        </p:spPr>
      </p:pic>
      <p:sp>
        <p:nvSpPr>
          <p:cNvPr id="10" name="TextBox 9"/>
          <p:cNvSpPr txBox="1"/>
          <p:nvPr/>
        </p:nvSpPr>
        <p:spPr>
          <a:xfrm>
            <a:off x="304800" y="5181600"/>
            <a:ext cx="7911643" cy="1323439"/>
          </a:xfrm>
          <a:prstGeom prst="rect">
            <a:avLst/>
          </a:prstGeom>
          <a:noFill/>
        </p:spPr>
        <p:txBody>
          <a:bodyPr wrap="square" rtlCol="0">
            <a:spAutoFit/>
          </a:bodyPr>
          <a:lstStyle/>
          <a:p>
            <a:r>
              <a:rPr lang="en-US" sz="1600" dirty="0">
                <a:solidFill>
                  <a:srgbClr val="FFFF00"/>
                </a:solidFill>
              </a:rPr>
              <a:t>“A Community of Inquiry provides the environment in which students can take responsibility and control of their learning through negotiating meaning, diagnosing misconceptions, and challenging accepted beliefs—essential ingredients for deep and meaningful learning outcomes.”</a:t>
            </a:r>
          </a:p>
          <a:p>
            <a:r>
              <a:rPr lang="en-US" sz="1600" dirty="0" smtClean="0">
                <a:solidFill>
                  <a:srgbClr val="FFFF00"/>
                </a:solidFill>
              </a:rPr>
              <a:t>    —</a:t>
            </a:r>
            <a:r>
              <a:rPr lang="en-US" sz="1600" dirty="0">
                <a:solidFill>
                  <a:srgbClr val="FFFF00"/>
                </a:solidFill>
              </a:rPr>
              <a:t>Garrison &amp; Anderson (2003</a:t>
            </a:r>
            <a:r>
              <a:rPr lang="en-US" sz="1600" dirty="0" smtClean="0">
                <a:solidFill>
                  <a:srgbClr val="FFFF00"/>
                </a:solidFill>
              </a:rPr>
              <a:t>). </a:t>
            </a:r>
            <a:r>
              <a:rPr lang="en-US" sz="1600" i="1" dirty="0" smtClean="0">
                <a:solidFill>
                  <a:srgbClr val="FFFF00"/>
                </a:solidFill>
              </a:rPr>
              <a:t>E-Learning </a:t>
            </a:r>
            <a:r>
              <a:rPr lang="en-US" sz="1600" i="1" dirty="0">
                <a:solidFill>
                  <a:srgbClr val="FFFF00"/>
                </a:solidFill>
              </a:rPr>
              <a:t>in the 21</a:t>
            </a:r>
            <a:r>
              <a:rPr lang="en-US" sz="1600" i="1" baseline="30000" dirty="0">
                <a:solidFill>
                  <a:srgbClr val="FFFF00"/>
                </a:solidFill>
              </a:rPr>
              <a:t>st</a:t>
            </a:r>
            <a:r>
              <a:rPr lang="en-US" sz="1600" i="1" dirty="0">
                <a:solidFill>
                  <a:srgbClr val="FFFF00"/>
                </a:solidFill>
              </a:rPr>
              <a:t> </a:t>
            </a:r>
            <a:r>
              <a:rPr lang="en-US" sz="1600" i="1" dirty="0" smtClean="0">
                <a:solidFill>
                  <a:srgbClr val="FFFF00"/>
                </a:solidFill>
              </a:rPr>
              <a:t>Century</a:t>
            </a:r>
            <a:r>
              <a:rPr lang="en-US" sz="1600" dirty="0" smtClean="0">
                <a:solidFill>
                  <a:srgbClr val="FFFF00"/>
                </a:solidFill>
              </a:rPr>
              <a:t>.</a:t>
            </a:r>
            <a:endParaRPr lang="en-US" sz="1600" dirty="0">
              <a:solidFill>
                <a:srgbClr val="FFFF00"/>
              </a:solidFill>
            </a:endParaRPr>
          </a:p>
        </p:txBody>
      </p:sp>
    </p:spTree>
    <p:extLst>
      <p:ext uri="{BB962C8B-B14F-4D97-AF65-F5344CB8AC3E}">
        <p14:creationId xmlns:p14="http://schemas.microsoft.com/office/powerpoint/2010/main" val="121103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fontScale="90000"/>
          </a:bodyPr>
          <a:lstStyle/>
          <a:p>
            <a:r>
              <a:rPr lang="en-US" dirty="0" smtClean="0"/>
              <a:t>Detailed CoI Elements, Categories, &amp; Indicators</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18</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9" y="1681163"/>
            <a:ext cx="7921621" cy="433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371600" y="6172200"/>
            <a:ext cx="6400800" cy="430887"/>
          </a:xfrm>
          <a:prstGeom prst="rect">
            <a:avLst/>
          </a:prstGeom>
          <a:noFill/>
        </p:spPr>
        <p:txBody>
          <a:bodyPr wrap="square" rtlCol="0">
            <a:spAutoFit/>
          </a:bodyPr>
          <a:lstStyle/>
          <a:p>
            <a:r>
              <a:rPr lang="en-US" sz="1100" dirty="0" smtClean="0"/>
              <a:t>From: Garrison</a:t>
            </a:r>
            <a:r>
              <a:rPr lang="en-US" sz="1100" dirty="0"/>
              <a:t>, D. R., &amp; Arbaugh, J. B. (2007). Researching the community of inquiry framework: Review, issues, and future directions. </a:t>
            </a:r>
            <a:r>
              <a:rPr lang="en-US" sz="1100" i="1" dirty="0"/>
              <a:t>The Internet and Higher Education</a:t>
            </a:r>
            <a:r>
              <a:rPr lang="en-US" sz="1100" dirty="0"/>
              <a:t>, </a:t>
            </a:r>
            <a:r>
              <a:rPr lang="en-US" sz="1100" i="1" dirty="0"/>
              <a:t>10</a:t>
            </a:r>
            <a:r>
              <a:rPr lang="en-US" sz="1100" dirty="0"/>
              <a:t>(3), 157-172.</a:t>
            </a:r>
          </a:p>
        </p:txBody>
      </p:sp>
    </p:spTree>
    <p:extLst>
      <p:ext uri="{BB962C8B-B14F-4D97-AF65-F5344CB8AC3E}">
        <p14:creationId xmlns:p14="http://schemas.microsoft.com/office/powerpoint/2010/main" val="2009627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CoI Study Outcomes…(so far) [1]</a:t>
            </a:r>
            <a:endParaRPr lang="en-US" dirty="0"/>
          </a:p>
        </p:txBody>
      </p:sp>
      <p:sp>
        <p:nvSpPr>
          <p:cNvPr id="3" name="Content Placeholder 2"/>
          <p:cNvSpPr>
            <a:spLocks noGrp="1"/>
          </p:cNvSpPr>
          <p:nvPr>
            <p:ph idx="1"/>
          </p:nvPr>
        </p:nvSpPr>
        <p:spPr>
          <a:xfrm>
            <a:off x="457200" y="1600200"/>
            <a:ext cx="8534400" cy="3352800"/>
          </a:xfrm>
        </p:spPr>
        <p:txBody>
          <a:bodyPr>
            <a:normAutofit fontScale="92500" lnSpcReduction="20000"/>
          </a:bodyPr>
          <a:lstStyle/>
          <a:p>
            <a:r>
              <a:rPr lang="en-US" dirty="0" smtClean="0"/>
              <a:t>“…cognitive </a:t>
            </a:r>
            <a:r>
              <a:rPr lang="en-US" dirty="0"/>
              <a:t>presence and teaching presence were important factors in influencing </a:t>
            </a:r>
            <a:r>
              <a:rPr lang="en-US" dirty="0" smtClean="0"/>
              <a:t>student learning </a:t>
            </a:r>
            <a:r>
              <a:rPr lang="en-US" dirty="0"/>
              <a:t>and satisfaction. On the other hand, social presence had no impact on learning but was </a:t>
            </a:r>
            <a:r>
              <a:rPr lang="en-US" dirty="0" smtClean="0"/>
              <a:t>associated with </a:t>
            </a:r>
            <a:r>
              <a:rPr lang="en-US" dirty="0"/>
              <a:t>satisfaction</a:t>
            </a:r>
            <a:r>
              <a:rPr lang="en-US" dirty="0" smtClean="0"/>
              <a:t>.”</a:t>
            </a:r>
          </a:p>
          <a:p>
            <a:r>
              <a:rPr lang="en-US" dirty="0"/>
              <a:t>“</a:t>
            </a:r>
            <a:r>
              <a:rPr lang="en-US" dirty="0" smtClean="0"/>
              <a:t>social presence </a:t>
            </a:r>
            <a:r>
              <a:rPr lang="en-US" dirty="0"/>
              <a:t>may well have more influence in </a:t>
            </a:r>
            <a:r>
              <a:rPr lang="en-US" dirty="0" smtClean="0"/>
              <a:t>… online learning </a:t>
            </a:r>
            <a:r>
              <a:rPr lang="en-US" dirty="0"/>
              <a:t>where students are new to this medium</a:t>
            </a:r>
            <a:r>
              <a:rPr lang="en-US" dirty="0" smtClean="0"/>
              <a:t>.”</a:t>
            </a:r>
          </a:p>
          <a:p>
            <a:pPr lvl="1"/>
            <a:r>
              <a:rPr lang="en-US" dirty="0"/>
              <a:t>—</a:t>
            </a:r>
            <a:r>
              <a:rPr lang="en-US" dirty="0" smtClean="0"/>
              <a:t>Akyol </a:t>
            </a:r>
            <a:r>
              <a:rPr lang="en-US" dirty="0"/>
              <a:t>&amp; </a:t>
            </a:r>
            <a:r>
              <a:rPr lang="en-US" dirty="0" smtClean="0"/>
              <a:t>Garrison </a:t>
            </a:r>
            <a:r>
              <a:rPr lang="en-US" dirty="0"/>
              <a:t>(2008</a:t>
            </a:r>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19</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4857750"/>
            <a:ext cx="4862623" cy="1600200"/>
          </a:xfrm>
          <a:prstGeom prst="rect">
            <a:avLst/>
          </a:prstGeom>
        </p:spPr>
      </p:pic>
    </p:spTree>
    <p:extLst>
      <p:ext uri="{BB962C8B-B14F-4D97-AF65-F5344CB8AC3E}">
        <p14:creationId xmlns:p14="http://schemas.microsoft.com/office/powerpoint/2010/main" val="380984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normAutofit/>
          </a:bodyPr>
          <a:lstStyle/>
          <a:p>
            <a:r>
              <a:rPr lang="en-US" sz="3600" dirty="0"/>
              <a:t>Intellectual Property Statement (1)</a:t>
            </a:r>
          </a:p>
        </p:txBody>
      </p:sp>
      <p:sp>
        <p:nvSpPr>
          <p:cNvPr id="205827" name="Rectangle 3"/>
          <p:cNvSpPr>
            <a:spLocks noGrp="1" noChangeArrowheads="1"/>
          </p:cNvSpPr>
          <p:nvPr>
            <p:ph idx="1"/>
          </p:nvPr>
        </p:nvSpPr>
        <p:spPr>
          <a:xfrm>
            <a:off x="609600" y="1828800"/>
            <a:ext cx="8077200" cy="4419600"/>
          </a:xfrm>
        </p:spPr>
        <p:txBody>
          <a:bodyPr>
            <a:normAutofit lnSpcReduction="10000"/>
          </a:bodyPr>
          <a:lstStyle/>
          <a:p>
            <a:pPr>
              <a:lnSpc>
                <a:spcPct val="80000"/>
              </a:lnSpc>
            </a:pPr>
            <a:r>
              <a:rPr lang="en-US" sz="2400" dirty="0"/>
              <a:t>This presentation is Copyright © </a:t>
            </a:r>
            <a:r>
              <a:rPr lang="en-US" sz="2400" dirty="0" smtClean="0"/>
              <a:t>2013, </a:t>
            </a:r>
            <a:r>
              <a:rPr lang="en-US" sz="2400" dirty="0"/>
              <a:t>Michael JD </a:t>
            </a:r>
            <a:r>
              <a:rPr lang="en-US" sz="2400" dirty="0" smtClean="0"/>
              <a:t>Sutton</a:t>
            </a:r>
          </a:p>
          <a:p>
            <a:pPr>
              <a:lnSpc>
                <a:spcPct val="80000"/>
              </a:lnSpc>
            </a:pPr>
            <a:endParaRPr lang="en-US" sz="2400" dirty="0"/>
          </a:p>
          <a:p>
            <a:pPr>
              <a:lnSpc>
                <a:spcPct val="80000"/>
              </a:lnSpc>
            </a:pPr>
            <a:r>
              <a:rPr lang="en-US" sz="2400" dirty="0"/>
              <a:t>No part of this presentation (document) may be reproduced, stored in a retrieval system, or transmitted, in any form or by any means, electronic, mechanical, photocopying, recording, or otherwise, without the prior written permission of Dr. Michael JD Sutton</a:t>
            </a:r>
            <a:r>
              <a:rPr lang="en-US" sz="2400" dirty="0" smtClean="0"/>
              <a:t>.</a:t>
            </a:r>
          </a:p>
          <a:p>
            <a:pPr>
              <a:lnSpc>
                <a:spcPct val="80000"/>
              </a:lnSpc>
            </a:pPr>
            <a:endParaRPr lang="en-US" sz="2400" dirty="0"/>
          </a:p>
          <a:p>
            <a:pPr>
              <a:lnSpc>
                <a:spcPct val="80000"/>
              </a:lnSpc>
            </a:pPr>
            <a:r>
              <a:rPr lang="en-US" sz="2400" dirty="0"/>
              <a:t>These PowerPoint Presentation Slides were made available exclusively to </a:t>
            </a:r>
            <a:r>
              <a:rPr lang="en-US" sz="2400" dirty="0" smtClean="0"/>
              <a:t>attendees of the Annual HETL 2013 Conference, Orlando, FL. </a:t>
            </a:r>
            <a:r>
              <a:rPr lang="en-US" sz="2400" dirty="0"/>
              <a:t>Under copyright law, Dr. Sutton is granting you </a:t>
            </a:r>
            <a:r>
              <a:rPr lang="en-US" sz="2400" i="1" dirty="0"/>
              <a:t>fair use</a:t>
            </a:r>
            <a:r>
              <a:rPr lang="en-US" sz="2400" dirty="0"/>
              <a:t> of a copy of this document for your personal files. </a:t>
            </a:r>
          </a:p>
        </p:txBody>
      </p:sp>
      <p:sp>
        <p:nvSpPr>
          <p:cNvPr id="4" name="Footer Placeholder 4"/>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5"/>
          <p:cNvSpPr>
            <a:spLocks noGrp="1"/>
          </p:cNvSpPr>
          <p:nvPr>
            <p:ph type="sldNum" sz="quarter" idx="12"/>
          </p:nvPr>
        </p:nvSpPr>
        <p:spPr/>
        <p:txBody>
          <a:bodyPr/>
          <a:lstStyle/>
          <a:p>
            <a:fld id="{D2FB1C79-8A5D-4187-955E-B07ABF36567E}" type="slidenum">
              <a:rPr lang="en-US"/>
              <a:pPr/>
              <a:t>2</a:t>
            </a:fld>
            <a:endParaRPr lang="en-US" dirty="0"/>
          </a:p>
        </p:txBody>
      </p:sp>
      <p:sp>
        <p:nvSpPr>
          <p:cNvPr id="6" name="TextBox 5"/>
          <p:cNvSpPr txBox="1"/>
          <p:nvPr/>
        </p:nvSpPr>
        <p:spPr>
          <a:xfrm>
            <a:off x="2438400" y="6029980"/>
            <a:ext cx="3885679" cy="523220"/>
          </a:xfrm>
          <a:prstGeom prst="rect">
            <a:avLst/>
          </a:prstGeom>
          <a:noFill/>
        </p:spPr>
        <p:txBody>
          <a:bodyPr wrap="none" rtlCol="0">
            <a:spAutoFit/>
          </a:bodyPr>
          <a:lstStyle/>
          <a:p>
            <a:r>
              <a:rPr lang="en-US" sz="1400" dirty="0"/>
              <a:t>Blog: </a:t>
            </a:r>
            <a:r>
              <a:rPr lang="en-US" sz="1400" dirty="0">
                <a:solidFill>
                  <a:srgbClr val="FFFF00"/>
                </a:solidFill>
                <a:hlinkClick r:id="rId3"/>
              </a:rPr>
              <a:t>http://</a:t>
            </a:r>
            <a:r>
              <a:rPr lang="en-US" sz="1400" dirty="0" smtClean="0">
                <a:solidFill>
                  <a:srgbClr val="FFFF00"/>
                </a:solidFill>
                <a:hlinkClick r:id="rId3"/>
              </a:rPr>
              <a:t>michaeljdsutton.net</a:t>
            </a:r>
            <a:endParaRPr lang="en-US" sz="1400" dirty="0">
              <a:solidFill>
                <a:srgbClr val="FFFF00"/>
              </a:solidFill>
            </a:endParaRPr>
          </a:p>
          <a:p>
            <a:r>
              <a:rPr lang="en-US" sz="1400" dirty="0" smtClean="0"/>
              <a:t>Website: </a:t>
            </a:r>
            <a:r>
              <a:rPr lang="en-US" sz="1400" dirty="0">
                <a:solidFill>
                  <a:schemeClr val="bg1"/>
                </a:solidFill>
                <a:hlinkClick r:id="rId4" tooltip="View public profile"/>
              </a:rPr>
              <a:t>www.linkedin.com/in/michaeljdsutton/</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CoI Study Outcomes…(so far) [2]</a:t>
            </a:r>
            <a:endParaRPr lang="en-US" dirty="0"/>
          </a:p>
        </p:txBody>
      </p:sp>
      <p:sp>
        <p:nvSpPr>
          <p:cNvPr id="3" name="Content Placeholder 2"/>
          <p:cNvSpPr>
            <a:spLocks noGrp="1"/>
          </p:cNvSpPr>
          <p:nvPr>
            <p:ph idx="1"/>
          </p:nvPr>
        </p:nvSpPr>
        <p:spPr>
          <a:xfrm>
            <a:off x="455295" y="1524000"/>
            <a:ext cx="8229600" cy="2895600"/>
          </a:xfrm>
        </p:spPr>
        <p:txBody>
          <a:bodyPr>
            <a:normAutofit fontScale="92500" lnSpcReduction="20000"/>
          </a:bodyPr>
          <a:lstStyle/>
          <a:p>
            <a:r>
              <a:rPr lang="en-US" dirty="0"/>
              <a:t>“Balancing socio-emotional interaction, building group cohesion and </a:t>
            </a:r>
            <a:r>
              <a:rPr lang="en-US" dirty="0" smtClean="0"/>
              <a:t>facilitating and </a:t>
            </a:r>
            <a:r>
              <a:rPr lang="en-US" dirty="0"/>
              <a:t>modeling respectful critical discourse is essential for productive </a:t>
            </a:r>
            <a:r>
              <a:rPr lang="en-US" dirty="0" smtClean="0"/>
              <a:t>inquiry … </a:t>
            </a:r>
            <a:r>
              <a:rPr lang="en-US" dirty="0"/>
              <a:t>As important as social presence may be, a community of </a:t>
            </a:r>
            <a:r>
              <a:rPr lang="en-US" dirty="0" smtClean="0"/>
              <a:t>inquiry is </a:t>
            </a:r>
            <a:r>
              <a:rPr lang="en-US" dirty="0"/>
              <a:t>associated with a sense of common purpose and cognitive presence</a:t>
            </a:r>
            <a:r>
              <a:rPr lang="en-US" dirty="0" smtClean="0"/>
              <a:t>.”</a:t>
            </a:r>
          </a:p>
          <a:p>
            <a:pPr lvl="1"/>
            <a:r>
              <a:rPr lang="en-US" dirty="0" smtClean="0"/>
              <a:t>—Garrison</a:t>
            </a:r>
            <a:r>
              <a:rPr lang="en-US" dirty="0"/>
              <a:t> </a:t>
            </a:r>
            <a:r>
              <a:rPr lang="en-US" dirty="0" smtClean="0"/>
              <a:t>(2007)</a:t>
            </a:r>
          </a:p>
          <a:p>
            <a:pPr lvl="1"/>
            <a:endParaRPr lang="en-US" dirty="0" smtClean="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20</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4419600"/>
            <a:ext cx="3958590" cy="2114687"/>
          </a:xfrm>
          <a:prstGeom prst="rect">
            <a:avLst/>
          </a:prstGeom>
        </p:spPr>
      </p:pic>
    </p:spTree>
    <p:extLst>
      <p:ext uri="{BB962C8B-B14F-4D97-AF65-F5344CB8AC3E}">
        <p14:creationId xmlns:p14="http://schemas.microsoft.com/office/powerpoint/2010/main" val="4068810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CoI Study Outcomes…(so far) [3]</a:t>
            </a:r>
            <a:endParaRPr lang="en-US" dirty="0"/>
          </a:p>
        </p:txBody>
      </p:sp>
      <p:sp>
        <p:nvSpPr>
          <p:cNvPr id="3" name="Content Placeholder 2"/>
          <p:cNvSpPr>
            <a:spLocks noGrp="1"/>
          </p:cNvSpPr>
          <p:nvPr>
            <p:ph idx="1"/>
          </p:nvPr>
        </p:nvSpPr>
        <p:spPr>
          <a:xfrm>
            <a:off x="457200" y="1524000"/>
            <a:ext cx="8305800" cy="2514600"/>
          </a:xfrm>
        </p:spPr>
        <p:txBody>
          <a:bodyPr>
            <a:normAutofit/>
          </a:bodyPr>
          <a:lstStyle/>
          <a:p>
            <a:r>
              <a:rPr lang="en-US" dirty="0" smtClean="0"/>
              <a:t>“instructor </a:t>
            </a:r>
            <a:r>
              <a:rPr lang="en-US" dirty="0"/>
              <a:t>immediacy [i.e., teaching presence] was more predictive of effective and cognitive learning</a:t>
            </a:r>
            <a:r>
              <a:rPr lang="en-US" dirty="0" smtClean="0"/>
              <a:t>” than </a:t>
            </a:r>
            <a:r>
              <a:rPr lang="en-US" dirty="0"/>
              <a:t>“whether students felt close to each </a:t>
            </a:r>
            <a:r>
              <a:rPr lang="en-US" dirty="0" smtClean="0"/>
              <a:t>other.”</a:t>
            </a:r>
          </a:p>
          <a:p>
            <a:pPr lvl="1"/>
            <a:r>
              <a:rPr lang="en-US" dirty="0"/>
              <a:t>—</a:t>
            </a:r>
            <a:r>
              <a:rPr lang="en-US" dirty="0" smtClean="0"/>
              <a:t>Baker </a:t>
            </a:r>
            <a:r>
              <a:rPr lang="en-US" dirty="0"/>
              <a:t>(2003</a:t>
            </a:r>
            <a:r>
              <a:rPr lang="en-US" dirty="0" smtClean="0"/>
              <a:t>)</a:t>
            </a:r>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21</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7600" y="3619500"/>
            <a:ext cx="5029200" cy="2743200"/>
          </a:xfrm>
          <a:prstGeom prst="rect">
            <a:avLst/>
          </a:prstGeom>
        </p:spPr>
      </p:pic>
    </p:spTree>
    <p:extLst>
      <p:ext uri="{BB962C8B-B14F-4D97-AF65-F5344CB8AC3E}">
        <p14:creationId xmlns:p14="http://schemas.microsoft.com/office/powerpoint/2010/main" val="789724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CoI Study Outcomes…(so far) </a:t>
            </a:r>
            <a:r>
              <a:rPr lang="en-US" dirty="0" smtClean="0"/>
              <a:t>[4]</a:t>
            </a:r>
            <a:endParaRPr lang="en-US" b="1" dirty="0"/>
          </a:p>
        </p:txBody>
      </p:sp>
      <p:sp>
        <p:nvSpPr>
          <p:cNvPr id="3" name="Content Placeholder 2"/>
          <p:cNvSpPr>
            <a:spLocks noGrp="1"/>
          </p:cNvSpPr>
          <p:nvPr>
            <p:ph idx="1"/>
          </p:nvPr>
        </p:nvSpPr>
        <p:spPr>
          <a:xfrm>
            <a:off x="457200" y="1600200"/>
            <a:ext cx="5029200" cy="5029200"/>
          </a:xfrm>
        </p:spPr>
        <p:txBody>
          <a:bodyPr>
            <a:normAutofit fontScale="70000" lnSpcReduction="20000"/>
          </a:bodyPr>
          <a:lstStyle/>
          <a:p>
            <a:r>
              <a:rPr lang="en-US" dirty="0"/>
              <a:t>“A community of inquiry needs to have clear expectations as to the nature of critical discourse and </a:t>
            </a:r>
            <a:r>
              <a:rPr lang="en-US" dirty="0" smtClean="0"/>
              <a:t>their postings</a:t>
            </a:r>
            <a:r>
              <a:rPr lang="en-US" dirty="0"/>
              <a:t>. </a:t>
            </a:r>
            <a:endParaRPr lang="en-US" dirty="0" smtClean="0"/>
          </a:p>
          <a:p>
            <a:r>
              <a:rPr lang="en-US" dirty="0" smtClean="0"/>
              <a:t>Participants </a:t>
            </a:r>
            <a:r>
              <a:rPr lang="en-US" dirty="0"/>
              <a:t>need to be aware of the academic objectives, the phases of inquiry, and the level </a:t>
            </a:r>
            <a:r>
              <a:rPr lang="en-US" dirty="0" smtClean="0"/>
              <a:t>of discourse</a:t>
            </a:r>
            <a:r>
              <a:rPr lang="en-US" dirty="0"/>
              <a:t>. </a:t>
            </a:r>
            <a:endParaRPr lang="en-US" dirty="0" smtClean="0"/>
          </a:p>
          <a:p>
            <a:r>
              <a:rPr lang="en-US" dirty="0" smtClean="0"/>
              <a:t>These </a:t>
            </a:r>
            <a:r>
              <a:rPr lang="en-US" dirty="0"/>
              <a:t>educational challenges raise the importance and role of teaching presence. </a:t>
            </a:r>
            <a:endParaRPr lang="en-US" dirty="0" smtClean="0"/>
          </a:p>
          <a:p>
            <a:r>
              <a:rPr lang="en-US" dirty="0" smtClean="0"/>
              <a:t>The distinction </a:t>
            </a:r>
            <a:r>
              <a:rPr lang="en-US" dirty="0"/>
              <a:t>between facilitation and direction must also be clear from a design perspective. </a:t>
            </a:r>
            <a:endParaRPr lang="en-US" dirty="0" smtClean="0"/>
          </a:p>
          <a:p>
            <a:r>
              <a:rPr lang="en-US" dirty="0" smtClean="0"/>
              <a:t>Teaching presence </a:t>
            </a:r>
            <a:r>
              <a:rPr lang="en-US" dirty="0"/>
              <a:t>must consider the dual role of both moderating and shaping the direction of the discourse</a:t>
            </a:r>
            <a:r>
              <a:rPr lang="en-US" dirty="0" smtClean="0"/>
              <a:t>.”</a:t>
            </a:r>
          </a:p>
          <a:p>
            <a:pPr lvl="1"/>
            <a:r>
              <a:rPr lang="en-US" dirty="0"/>
              <a:t>—</a:t>
            </a:r>
            <a:r>
              <a:rPr lang="en-US" dirty="0" smtClean="0"/>
              <a:t>Garrison </a:t>
            </a:r>
            <a:r>
              <a:rPr lang="en-US" dirty="0"/>
              <a:t>(2007</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22</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514600"/>
            <a:ext cx="3435246" cy="2286000"/>
          </a:xfrm>
          <a:prstGeom prst="rect">
            <a:avLst/>
          </a:prstGeom>
        </p:spPr>
      </p:pic>
    </p:spTree>
    <p:extLst>
      <p:ext uri="{BB962C8B-B14F-4D97-AF65-F5344CB8AC3E}">
        <p14:creationId xmlns:p14="http://schemas.microsoft.com/office/powerpoint/2010/main" val="2375312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CoI Study Outcomes…(so far) </a:t>
            </a:r>
            <a:r>
              <a:rPr lang="en-US" dirty="0" smtClean="0"/>
              <a:t>[5]</a:t>
            </a:r>
            <a:endParaRPr lang="en-US" b="1" dirty="0"/>
          </a:p>
        </p:txBody>
      </p:sp>
      <p:sp>
        <p:nvSpPr>
          <p:cNvPr id="3" name="Content Placeholder 2"/>
          <p:cNvSpPr>
            <a:spLocks noGrp="1"/>
          </p:cNvSpPr>
          <p:nvPr>
            <p:ph idx="1"/>
          </p:nvPr>
        </p:nvSpPr>
        <p:spPr>
          <a:xfrm>
            <a:off x="457200" y="1600200"/>
            <a:ext cx="5867400" cy="4876800"/>
          </a:xfrm>
        </p:spPr>
        <p:txBody>
          <a:bodyPr>
            <a:normAutofit fontScale="92500" lnSpcReduction="20000"/>
          </a:bodyPr>
          <a:lstStyle/>
          <a:p>
            <a:r>
              <a:rPr lang="en-US" dirty="0" smtClean="0"/>
              <a:t>“</a:t>
            </a:r>
            <a:r>
              <a:rPr lang="en-US" dirty="0"/>
              <a:t>We strongly encourage management </a:t>
            </a:r>
            <a:r>
              <a:rPr lang="en-US" dirty="0" smtClean="0"/>
              <a:t>education scholars </a:t>
            </a:r>
            <a:r>
              <a:rPr lang="en-US" dirty="0"/>
              <a:t>to further utilize the CoI framework </a:t>
            </a:r>
            <a:r>
              <a:rPr lang="en-US" dirty="0" smtClean="0"/>
              <a:t>in other </a:t>
            </a:r>
            <a:r>
              <a:rPr lang="en-US" dirty="0"/>
              <a:t>on-line and blended-learning investigations</a:t>
            </a:r>
            <a:r>
              <a:rPr lang="en-US" dirty="0" smtClean="0"/>
              <a:t>, given </a:t>
            </a:r>
            <a:r>
              <a:rPr lang="en-US" dirty="0"/>
              <a:t>its vast potential to explain </a:t>
            </a:r>
            <a:r>
              <a:rPr lang="en-US" dirty="0" smtClean="0"/>
              <a:t>distance learning phenomena … </a:t>
            </a:r>
            <a:r>
              <a:rPr lang="en-US" dirty="0"/>
              <a:t>in wiki environments</a:t>
            </a:r>
            <a:r>
              <a:rPr lang="en-US" dirty="0" smtClean="0"/>
              <a:t>, as </a:t>
            </a:r>
            <a:r>
              <a:rPr lang="en-US" dirty="0"/>
              <a:t>in face-to-face environments, </a:t>
            </a:r>
            <a:r>
              <a:rPr lang="en-US" dirty="0" smtClean="0"/>
              <a:t>the instructor </a:t>
            </a:r>
            <a:r>
              <a:rPr lang="en-US" dirty="0"/>
              <a:t>continues to be the significant </a:t>
            </a:r>
            <a:r>
              <a:rPr lang="en-US" dirty="0" smtClean="0"/>
              <a:t>determinant of </a:t>
            </a:r>
            <a:r>
              <a:rPr lang="en-US" dirty="0"/>
              <a:t>successful student learning.</a:t>
            </a:r>
            <a:endParaRPr lang="en-US" dirty="0" smtClean="0"/>
          </a:p>
          <a:p>
            <a:pPr lvl="1"/>
            <a:r>
              <a:rPr lang="en-US" dirty="0" smtClean="0"/>
              <a:t>—Daspit </a:t>
            </a:r>
            <a:r>
              <a:rPr lang="en-US" dirty="0"/>
              <a:t>&amp; </a:t>
            </a:r>
            <a:r>
              <a:rPr lang="en-US" dirty="0" smtClean="0"/>
              <a:t>D'Souza </a:t>
            </a:r>
            <a:r>
              <a:rPr lang="en-US" dirty="0"/>
              <a:t>(2012)</a:t>
            </a:r>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23</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819400"/>
            <a:ext cx="2590800" cy="2428875"/>
          </a:xfrm>
          <a:prstGeom prst="rect">
            <a:avLst/>
          </a:prstGeom>
        </p:spPr>
      </p:pic>
    </p:spTree>
    <p:extLst>
      <p:ext uri="{BB962C8B-B14F-4D97-AF65-F5344CB8AC3E}">
        <p14:creationId xmlns:p14="http://schemas.microsoft.com/office/powerpoint/2010/main" val="3635218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CoI References [1]</a:t>
            </a:r>
            <a:endParaRPr lang="en-US" dirty="0"/>
          </a:p>
        </p:txBody>
      </p:sp>
      <p:sp>
        <p:nvSpPr>
          <p:cNvPr id="3" name="Content Placeholder 2"/>
          <p:cNvSpPr>
            <a:spLocks noGrp="1"/>
          </p:cNvSpPr>
          <p:nvPr>
            <p:ph idx="1"/>
          </p:nvPr>
        </p:nvSpPr>
        <p:spPr>
          <a:xfrm>
            <a:off x="304800" y="1524000"/>
            <a:ext cx="8610600" cy="5029200"/>
          </a:xfrm>
        </p:spPr>
        <p:txBody>
          <a:bodyPr>
            <a:normAutofit fontScale="47500" lnSpcReduction="20000"/>
          </a:bodyPr>
          <a:lstStyle/>
          <a:p>
            <a:r>
              <a:rPr lang="en-US" dirty="0"/>
              <a:t>Akyol, Z., &amp; Garrison, D. R. (2008). The development of a community of inquiry over time in an online course: Understanding the progression and integration of social, cognitive and teaching presence.</a:t>
            </a:r>
            <a:r>
              <a:rPr lang="en-US" i="1" dirty="0"/>
              <a:t>Journal of Asynchronous Learning Network</a:t>
            </a:r>
            <a:r>
              <a:rPr lang="en-US" dirty="0"/>
              <a:t>s, </a:t>
            </a:r>
            <a:r>
              <a:rPr lang="en-US" i="1" dirty="0"/>
              <a:t>12</a:t>
            </a:r>
            <a:r>
              <a:rPr lang="en-US" dirty="0"/>
              <a:t>(2-3), 3-23.</a:t>
            </a:r>
          </a:p>
          <a:p>
            <a:r>
              <a:rPr lang="en-US" dirty="0"/>
              <a:t>Akyol, Z., Vaughan, N., &amp; Garrison, D. R. (2011). The impact of course duration on the development of a community of inquiry. </a:t>
            </a:r>
            <a:r>
              <a:rPr lang="en-US" i="1" dirty="0"/>
              <a:t>Interactive Learning Environments</a:t>
            </a:r>
            <a:r>
              <a:rPr lang="en-US" dirty="0"/>
              <a:t>, 19(3), 231-246.</a:t>
            </a:r>
            <a:br>
              <a:rPr lang="en-US" dirty="0"/>
            </a:br>
            <a:r>
              <a:rPr lang="en-US" dirty="0"/>
              <a:t/>
            </a:r>
            <a:br>
              <a:rPr lang="en-US" dirty="0"/>
            </a:br>
            <a:r>
              <a:rPr lang="en-US" dirty="0"/>
              <a:t>Anderson, T., Rourke, L., Garrison, D. R., &amp; Archer, W. (2001). Assessing teaching presence in computer conferencing context. </a:t>
            </a:r>
            <a:r>
              <a:rPr lang="en-US" i="1" dirty="0"/>
              <a:t>Journal of Asynchronous Learning Networks, 5</a:t>
            </a:r>
            <a:r>
              <a:rPr lang="en-US" dirty="0"/>
              <a:t>(2), 1-17.</a:t>
            </a:r>
          </a:p>
          <a:p>
            <a:r>
              <a:rPr lang="en-US" dirty="0"/>
              <a:t>Arbaugh, J.B. (2007). An empirical verification of the community of inquiry framework. </a:t>
            </a:r>
            <a:r>
              <a:rPr lang="en-US" i="1" dirty="0"/>
              <a:t>Journal of Asynchronous Learning Networks, 11</a:t>
            </a:r>
            <a:r>
              <a:rPr lang="en-US" dirty="0"/>
              <a:t>(1), 73-84.</a:t>
            </a:r>
          </a:p>
          <a:p>
            <a:r>
              <a:rPr lang="en-US" dirty="0"/>
              <a:t>Arbaugh, J. B. (2008). Does the community of inquiry framework predict outcomes in online MBA courses? </a:t>
            </a:r>
            <a:r>
              <a:rPr lang="en-US" i="1" dirty="0"/>
              <a:t>The International Review of Research in Open and Distance Learning</a:t>
            </a:r>
            <a:r>
              <a:rPr lang="en-US" dirty="0"/>
              <a:t>, </a:t>
            </a:r>
            <a:r>
              <a:rPr lang="en-US" i="1" dirty="0"/>
              <a:t>9</a:t>
            </a:r>
            <a:r>
              <a:rPr lang="en-US" dirty="0"/>
              <a:t>(2). Retrieved from </a:t>
            </a:r>
            <a:r>
              <a:rPr lang="en-US" u="sng" dirty="0">
                <a:hlinkClick r:id="rId2"/>
              </a:rPr>
              <a:t>http://www.irrodl.org/index.php/irrodl/article/view/490/1045</a:t>
            </a:r>
            <a:endParaRPr lang="en-US" dirty="0"/>
          </a:p>
          <a:p>
            <a:r>
              <a:rPr lang="en-US" dirty="0"/>
              <a:t>Arbaugh, J.B., &amp; Hwang, A. (2006). Does “teaching presence” exist in online MBA courses? </a:t>
            </a:r>
            <a:r>
              <a:rPr lang="en-US" i="1" dirty="0"/>
              <a:t>The Internet and Higher Education, 9</a:t>
            </a:r>
            <a:r>
              <a:rPr lang="en-US" dirty="0"/>
              <a:t>(1), 9-21.</a:t>
            </a:r>
          </a:p>
          <a:p>
            <a:r>
              <a:rPr lang="en-US" dirty="0"/>
              <a:t>Arbaugh, J.B., Cleveland-Innes, M., Diaz, S.R., Garrison, D.R., Ice, P., Richardson, J.C., &amp; Swan, K.P. (2008). Developing a community of inquiry instrument: Testing a measure of the community of inquiry framework using a multi-institutional sample. </a:t>
            </a:r>
            <a:r>
              <a:rPr lang="en-US" i="1" dirty="0"/>
              <a:t>The Internet and Higher Education,</a:t>
            </a:r>
            <a:r>
              <a:rPr lang="en-US" dirty="0"/>
              <a:t> </a:t>
            </a:r>
            <a:r>
              <a:rPr lang="en-US" i="1" dirty="0"/>
              <a:t>11</a:t>
            </a:r>
            <a:r>
              <a:rPr lang="en-US" dirty="0"/>
              <a:t>(3-4), 133-136</a:t>
            </a:r>
            <a:r>
              <a:rPr lang="en-US" dirty="0" smtClean="0"/>
              <a:t>.</a:t>
            </a:r>
          </a:p>
          <a:p>
            <a:pPr marL="420624" lvl="1" indent="-384048">
              <a:buSzPct val="80000"/>
              <a:buFont typeface="Wingdings 2"/>
              <a:buChar char=""/>
            </a:pPr>
            <a:r>
              <a:rPr lang="en-US" sz="3000" dirty="0"/>
              <a:t>Baker, J. (2003). Instructor immediacy increases student enjoyment, perception of learning. </a:t>
            </a:r>
            <a:r>
              <a:rPr lang="en-US" sz="3000" i="1" dirty="0"/>
              <a:t>Online Classroom</a:t>
            </a:r>
            <a:r>
              <a:rPr lang="en-US" sz="3000" dirty="0"/>
              <a:t>, September</a:t>
            </a:r>
            <a:r>
              <a:rPr lang="en-US" sz="3000" dirty="0" smtClean="0"/>
              <a:t>.</a:t>
            </a:r>
          </a:p>
          <a:p>
            <a:r>
              <a:rPr lang="en-US" dirty="0"/>
              <a:t>Daspit, J., &amp; D'Souza, D. (2012). Using the Community of Inquiry Framework to Introduce Wiki Environments in Blended Learning Pedagogies: Evidence from a Business Capstone Course. </a:t>
            </a:r>
            <a:r>
              <a:rPr lang="en-US" i="1" dirty="0"/>
              <a:t>Academy of Management Learning &amp; Education</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24</a:t>
            </a:fld>
            <a:endParaRPr lang="en-US" dirty="0"/>
          </a:p>
        </p:txBody>
      </p:sp>
    </p:spTree>
    <p:extLst>
      <p:ext uri="{BB962C8B-B14F-4D97-AF65-F5344CB8AC3E}">
        <p14:creationId xmlns:p14="http://schemas.microsoft.com/office/powerpoint/2010/main" val="1254646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CoI References [2]</a:t>
            </a:r>
            <a:endParaRPr lang="en-US" dirty="0"/>
          </a:p>
        </p:txBody>
      </p:sp>
      <p:sp>
        <p:nvSpPr>
          <p:cNvPr id="3" name="Content Placeholder 2"/>
          <p:cNvSpPr>
            <a:spLocks noGrp="1"/>
          </p:cNvSpPr>
          <p:nvPr>
            <p:ph idx="1"/>
          </p:nvPr>
        </p:nvSpPr>
        <p:spPr>
          <a:xfrm>
            <a:off x="228600" y="1371600"/>
            <a:ext cx="8667750" cy="5048250"/>
          </a:xfrm>
        </p:spPr>
        <p:txBody>
          <a:bodyPr>
            <a:normAutofit fontScale="55000" lnSpcReduction="20000"/>
          </a:bodyPr>
          <a:lstStyle/>
          <a:p>
            <a:r>
              <a:rPr lang="en-US" dirty="0"/>
              <a:t>Shea, P. (2006). A study of students’ sense of learning community in online environments. </a:t>
            </a:r>
            <a:r>
              <a:rPr lang="en-US" i="1" dirty="0"/>
              <a:t>Journal of Asynchronous Learning Networks, 10</a:t>
            </a:r>
            <a:r>
              <a:rPr lang="en-US" dirty="0"/>
              <a:t>(1), 35-44.</a:t>
            </a:r>
          </a:p>
          <a:p>
            <a:r>
              <a:rPr lang="en-US" dirty="0"/>
              <a:t>Shea, P., &amp; </a:t>
            </a:r>
            <a:r>
              <a:rPr lang="en-US" dirty="0" err="1"/>
              <a:t>Bidjerano</a:t>
            </a:r>
            <a:r>
              <a:rPr lang="en-US" dirty="0"/>
              <a:t>, T. (2009). Community of inquiry as a theoretical framework to foster “epistemic engagement” and “cognitive presence” in online education. </a:t>
            </a:r>
            <a:r>
              <a:rPr lang="en-US" i="1" dirty="0"/>
              <a:t>Computers &amp; Education, 52</a:t>
            </a:r>
            <a:r>
              <a:rPr lang="en-US" dirty="0"/>
              <a:t>(3), 543-553.</a:t>
            </a:r>
          </a:p>
          <a:p>
            <a:r>
              <a:rPr lang="en-US" dirty="0"/>
              <a:t>Shea, P., Li, C.S., &amp; Pickett, A. (2006). A study of teaching presence and student sense of learning community in fully online and web-enhanced college courses. </a:t>
            </a:r>
            <a:r>
              <a:rPr lang="en-US" i="1" dirty="0"/>
              <a:t>The Internet and Higher Education, 9</a:t>
            </a:r>
            <a:r>
              <a:rPr lang="en-US" dirty="0"/>
              <a:t>(3)</a:t>
            </a:r>
            <a:r>
              <a:rPr lang="en-US" i="1" dirty="0"/>
              <a:t>, </a:t>
            </a:r>
            <a:r>
              <a:rPr lang="en-US" dirty="0"/>
              <a:t>175-190.</a:t>
            </a:r>
          </a:p>
          <a:p>
            <a:r>
              <a:rPr lang="en-US" dirty="0"/>
              <a:t>Shea, P.J., Pickett, A.M., &amp; </a:t>
            </a:r>
            <a:r>
              <a:rPr lang="en-US" dirty="0" err="1"/>
              <a:t>Pelz</a:t>
            </a:r>
            <a:r>
              <a:rPr lang="en-US" dirty="0"/>
              <a:t>, W.E. (2003). A follow-up investigation of “teaching presence” in the </a:t>
            </a:r>
            <a:r>
              <a:rPr lang="en-US" dirty="0" err="1"/>
              <a:t>Suny</a:t>
            </a:r>
            <a:r>
              <a:rPr lang="en-US" dirty="0"/>
              <a:t> Learning Network. </a:t>
            </a:r>
            <a:r>
              <a:rPr lang="en-US" i="1" dirty="0"/>
              <a:t>Journal of Asynchronous Learning Networks, 7</a:t>
            </a:r>
            <a:r>
              <a:rPr lang="en-US" dirty="0"/>
              <a:t>(2), 61-80.</a:t>
            </a:r>
          </a:p>
          <a:p>
            <a:r>
              <a:rPr lang="en-US" dirty="0" smtClean="0"/>
              <a:t>Garrison, D. R. (2009). Communities of inquiry in online learning: Social, teaching and cognitive presence. In C. Howard et al. (Eds.), </a:t>
            </a:r>
            <a:r>
              <a:rPr lang="en-US" i="1" dirty="0" smtClean="0"/>
              <a:t>Encyclopedia of distance and online learning</a:t>
            </a:r>
            <a:r>
              <a:rPr lang="en-US" dirty="0" smtClean="0"/>
              <a:t> (2nd ed., pp. 352-355).  Hershey, PA: IGI Global.</a:t>
            </a:r>
          </a:p>
          <a:p>
            <a:r>
              <a:rPr lang="en-US" dirty="0" smtClean="0"/>
              <a:t>Garrison, D. R. (2007). Online community of inquiry review: Social, cognitive, and teaching presence issues. </a:t>
            </a:r>
            <a:r>
              <a:rPr lang="en-US" i="1" dirty="0" smtClean="0"/>
              <a:t>Journal of Asynchronous Learning Networks</a:t>
            </a:r>
            <a:r>
              <a:rPr lang="en-US" dirty="0" smtClean="0"/>
              <a:t>,</a:t>
            </a:r>
            <a:r>
              <a:rPr lang="en-US" i="1" dirty="0" smtClean="0"/>
              <a:t>11</a:t>
            </a:r>
            <a:r>
              <a:rPr lang="en-US" dirty="0" smtClean="0"/>
              <a:t>(1), 61-72.</a:t>
            </a:r>
          </a:p>
          <a:p>
            <a:r>
              <a:rPr lang="en-US" dirty="0" smtClean="0"/>
              <a:t>Garrison, D.R., &amp; Anderson, T. (2003). </a:t>
            </a:r>
            <a:r>
              <a:rPr lang="en-US" i="1" dirty="0" smtClean="0"/>
              <a:t>E-Learning in the 21st century: A framework for research and practice.</a:t>
            </a:r>
            <a:r>
              <a:rPr lang="en-US" dirty="0" smtClean="0"/>
              <a:t> London: </a:t>
            </a:r>
            <a:r>
              <a:rPr lang="en-US" dirty="0" err="1" smtClean="0"/>
              <a:t>Routledge</a:t>
            </a:r>
            <a:r>
              <a:rPr lang="en-US" dirty="0" smtClean="0"/>
              <a:t>/</a:t>
            </a:r>
            <a:r>
              <a:rPr lang="en-US" dirty="0" err="1" smtClean="0"/>
              <a:t>Falmer</a:t>
            </a:r>
            <a:r>
              <a:rPr lang="en-US" dirty="0" smtClean="0"/>
              <a:t>.</a:t>
            </a:r>
          </a:p>
          <a:p>
            <a:r>
              <a:rPr lang="en-US" dirty="0" smtClean="0"/>
              <a:t>Garrison</a:t>
            </a:r>
            <a:r>
              <a:rPr lang="en-US" dirty="0"/>
              <a:t>, D.R., &amp; Arbaugh, J.B. (2007). Researching the community of inquiry framework: Review, issues, and future directions. </a:t>
            </a:r>
            <a:r>
              <a:rPr lang="en-US" i="1" dirty="0"/>
              <a:t>The Internet and Higher Education</a:t>
            </a:r>
            <a:r>
              <a:rPr lang="en-US" dirty="0"/>
              <a:t>, </a:t>
            </a:r>
            <a:r>
              <a:rPr lang="en-US" i="1" dirty="0"/>
              <a:t>10</a:t>
            </a:r>
            <a:r>
              <a:rPr lang="en-US" dirty="0"/>
              <a:t>(3), 157-172.</a:t>
            </a:r>
          </a:p>
          <a:p>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25</a:t>
            </a:fld>
            <a:endParaRPr lang="en-US" dirty="0"/>
          </a:p>
        </p:txBody>
      </p:sp>
    </p:spTree>
    <p:extLst>
      <p:ext uri="{BB962C8B-B14F-4D97-AF65-F5344CB8AC3E}">
        <p14:creationId xmlns:p14="http://schemas.microsoft.com/office/powerpoint/2010/main" val="2246089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CoI References </a:t>
            </a:r>
            <a:r>
              <a:rPr lang="en-US" dirty="0" smtClean="0"/>
              <a:t>[3]</a:t>
            </a:r>
            <a:endParaRPr lang="en-US" dirty="0"/>
          </a:p>
        </p:txBody>
      </p:sp>
      <p:sp>
        <p:nvSpPr>
          <p:cNvPr id="3" name="Content Placeholder 2"/>
          <p:cNvSpPr>
            <a:spLocks noGrp="1"/>
          </p:cNvSpPr>
          <p:nvPr>
            <p:ph idx="1"/>
          </p:nvPr>
        </p:nvSpPr>
        <p:spPr>
          <a:xfrm>
            <a:off x="457200" y="1600200"/>
            <a:ext cx="8153400" cy="4953000"/>
          </a:xfrm>
        </p:spPr>
        <p:txBody>
          <a:bodyPr>
            <a:normAutofit fontScale="62500" lnSpcReduction="20000"/>
          </a:bodyPr>
          <a:lstStyle/>
          <a:p>
            <a:r>
              <a:rPr lang="en-US" dirty="0"/>
              <a:t>Garrison, D.R., &amp; Cleveland-Innes, M. (2005). Facilitating cognitive presence in online learning: Interaction is not enough.</a:t>
            </a:r>
            <a:r>
              <a:rPr lang="en-US" b="1" dirty="0"/>
              <a:t> </a:t>
            </a:r>
            <a:r>
              <a:rPr lang="en-US" i="1" dirty="0"/>
              <a:t>The American Journal of Distance Education,</a:t>
            </a:r>
            <a:r>
              <a:rPr lang="en-US" b="1" i="1" dirty="0"/>
              <a:t> </a:t>
            </a:r>
            <a:r>
              <a:rPr lang="en-US" i="1" dirty="0"/>
              <a:t>19</a:t>
            </a:r>
            <a:r>
              <a:rPr lang="en-US" dirty="0"/>
              <a:t>(3), 133-148.</a:t>
            </a:r>
          </a:p>
          <a:p>
            <a:r>
              <a:rPr lang="en-US" dirty="0"/>
              <a:t>Garrison, D.R., &amp; </a:t>
            </a:r>
            <a:r>
              <a:rPr lang="en-US" dirty="0" err="1"/>
              <a:t>Kanuka</a:t>
            </a:r>
            <a:r>
              <a:rPr lang="en-US" dirty="0"/>
              <a:t>, H. (2004). Blended learning: Uncovering its transformative potential in higher education. </a:t>
            </a:r>
            <a:r>
              <a:rPr lang="en-US" i="1" dirty="0"/>
              <a:t>The Internet and Higher Education,</a:t>
            </a:r>
            <a:r>
              <a:rPr lang="en-US" dirty="0"/>
              <a:t> </a:t>
            </a:r>
            <a:r>
              <a:rPr lang="en-US" i="1" dirty="0"/>
              <a:t>7</a:t>
            </a:r>
            <a:r>
              <a:rPr lang="en-US" dirty="0"/>
              <a:t>(2), 95–105.</a:t>
            </a:r>
          </a:p>
          <a:p>
            <a:r>
              <a:rPr lang="en-US" dirty="0"/>
              <a:t>Garrison, D. R., &amp; Vaughan, N. (2008). </a:t>
            </a:r>
            <a:r>
              <a:rPr lang="en-US" i="1" dirty="0"/>
              <a:t>Blended learning in higher education</a:t>
            </a:r>
            <a:r>
              <a:rPr lang="en-US" b="1" dirty="0"/>
              <a:t>.</a:t>
            </a:r>
            <a:r>
              <a:rPr lang="en-US" dirty="0"/>
              <a:t> San Francisco: Jossey-Bass. Garrison</a:t>
            </a:r>
            <a:r>
              <a:rPr lang="en-US" dirty="0"/>
              <a:t>, D.R., Anderson, T., &amp; Archer, W. (2000). Critical inquiry in a text-based environment: Computer conferencing in higher education. </a:t>
            </a:r>
            <a:r>
              <a:rPr lang="en-US" i="1" dirty="0"/>
              <a:t>The Internet and Higher Education,</a:t>
            </a:r>
            <a:r>
              <a:rPr lang="en-US" dirty="0"/>
              <a:t> </a:t>
            </a:r>
            <a:r>
              <a:rPr lang="en-US" i="1" dirty="0"/>
              <a:t>2</a:t>
            </a:r>
            <a:r>
              <a:rPr lang="en-US" dirty="0"/>
              <a:t>(2-3), 87-105.</a:t>
            </a:r>
          </a:p>
          <a:p>
            <a:r>
              <a:rPr lang="en-US" dirty="0"/>
              <a:t>Garrison, D. R., Anderson, T., Archer, W. (2001). Critical thinking, cognitive presence, and computer conferencing in distance education. </a:t>
            </a:r>
            <a:r>
              <a:rPr lang="en-US" i="1" dirty="0"/>
              <a:t>American Journal of Distance Education</a:t>
            </a:r>
            <a:r>
              <a:rPr lang="en-US" dirty="0"/>
              <a:t>, </a:t>
            </a:r>
            <a:r>
              <a:rPr lang="en-US" i="1" dirty="0"/>
              <a:t>15</a:t>
            </a:r>
            <a:r>
              <a:rPr lang="en-US" dirty="0"/>
              <a:t>(1).</a:t>
            </a:r>
          </a:p>
          <a:p>
            <a:r>
              <a:rPr lang="en-US" dirty="0"/>
              <a:t>Garrison, D. R., Cleveland-Innes, M., Koole, M., &amp; Kappelman, J. (2006). Revisting methodological issues in the analysis of transcripts: Negotiated coding and reliability. </a:t>
            </a:r>
            <a:r>
              <a:rPr lang="en-US" i="1" dirty="0"/>
              <a:t>The Internet and Higher Education</a:t>
            </a:r>
            <a:r>
              <a:rPr lang="en-US" dirty="0"/>
              <a:t>, </a:t>
            </a:r>
            <a:r>
              <a:rPr lang="en-US" i="1" dirty="0"/>
              <a:t>9</a:t>
            </a:r>
            <a:r>
              <a:rPr lang="en-US" dirty="0"/>
              <a:t>(1), 1-8</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26</a:t>
            </a:fld>
            <a:endParaRPr lang="en-US" dirty="0"/>
          </a:p>
        </p:txBody>
      </p:sp>
    </p:spTree>
    <p:extLst>
      <p:ext uri="{BB962C8B-B14F-4D97-AF65-F5344CB8AC3E}">
        <p14:creationId xmlns:p14="http://schemas.microsoft.com/office/powerpoint/2010/main" val="197516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normAutofit/>
          </a:bodyPr>
          <a:lstStyle/>
          <a:p>
            <a:r>
              <a:rPr lang="en-US" sz="3600" dirty="0"/>
              <a:t>Intellectual Property Statement (2)</a:t>
            </a:r>
          </a:p>
        </p:txBody>
      </p:sp>
      <p:sp>
        <p:nvSpPr>
          <p:cNvPr id="206851" name="Rectangle 3"/>
          <p:cNvSpPr>
            <a:spLocks noGrp="1" noChangeArrowheads="1"/>
          </p:cNvSpPr>
          <p:nvPr>
            <p:ph idx="1"/>
          </p:nvPr>
        </p:nvSpPr>
        <p:spPr>
          <a:xfrm>
            <a:off x="533400" y="1676400"/>
            <a:ext cx="8229600" cy="4876800"/>
          </a:xfrm>
        </p:spPr>
        <p:txBody>
          <a:bodyPr>
            <a:normAutofit/>
          </a:bodyPr>
          <a:lstStyle/>
          <a:p>
            <a:pPr>
              <a:lnSpc>
                <a:spcPct val="90000"/>
              </a:lnSpc>
            </a:pPr>
            <a:r>
              <a:rPr lang="en-US" sz="2200" dirty="0"/>
              <a:t>Under no circumstances may portions of this material be used for, or incorporated into, your own reports, presentations, workshops or seminars without obtaining written </a:t>
            </a:r>
            <a:r>
              <a:rPr lang="en-US" sz="2200" dirty="0" smtClean="0"/>
              <a:t>attribution to </a:t>
            </a:r>
            <a:r>
              <a:rPr lang="en-US" sz="2200" dirty="0"/>
              <a:t>Dr. Michael JD Sutton</a:t>
            </a:r>
            <a:r>
              <a:rPr lang="en-US" sz="2200" dirty="0" smtClean="0"/>
              <a:t>.</a:t>
            </a:r>
          </a:p>
          <a:p>
            <a:pPr>
              <a:lnSpc>
                <a:spcPct val="90000"/>
              </a:lnSpc>
            </a:pPr>
            <a:endParaRPr lang="en-US" sz="2200" dirty="0"/>
          </a:p>
          <a:p>
            <a:pPr>
              <a:lnSpc>
                <a:spcPct val="90000"/>
              </a:lnSpc>
            </a:pPr>
            <a:r>
              <a:rPr lang="en-US" sz="2200" dirty="0"/>
              <a:t>Historically, Dr. Sutton has not withheld consent to incorporate or use specific portions of this material to a reasonable requester. Dr. Sutton only asks that the following conditions be </a:t>
            </a:r>
            <a:r>
              <a:rPr lang="en-US" sz="2200" dirty="0" smtClean="0"/>
              <a:t>met for attribution:</a:t>
            </a:r>
          </a:p>
          <a:p>
            <a:pPr>
              <a:lnSpc>
                <a:spcPct val="90000"/>
              </a:lnSpc>
            </a:pPr>
            <a:endParaRPr lang="en-US" sz="2200" dirty="0"/>
          </a:p>
          <a:p>
            <a:pPr lvl="1">
              <a:lnSpc>
                <a:spcPct val="90000"/>
              </a:lnSpc>
            </a:pPr>
            <a:r>
              <a:rPr lang="en-US" sz="2000" dirty="0"/>
              <a:t>1) appropriate attribution on the presentation slide or report, i.e., </a:t>
            </a:r>
            <a:r>
              <a:rPr lang="en-US" sz="2000" dirty="0" smtClean="0"/>
              <a:t>“Sutton, Michael. (2013). </a:t>
            </a:r>
            <a:r>
              <a:rPr lang="en-US" sz="2000" i="1" dirty="0" smtClean="0"/>
              <a:t>Wikis: An Experiential </a:t>
            </a:r>
            <a:r>
              <a:rPr lang="en-US" sz="2000" i="1" dirty="0"/>
              <a:t>Learning Tool to Engage </a:t>
            </a:r>
            <a:r>
              <a:rPr lang="en-US" sz="2000" i="1" dirty="0" smtClean="0"/>
              <a:t>Students in Undergraduate and Graduate Courses</a:t>
            </a:r>
            <a:r>
              <a:rPr lang="en-US" sz="2000" dirty="0" smtClean="0"/>
              <a:t>. International HETL </a:t>
            </a:r>
            <a:r>
              <a:rPr lang="en-US" sz="2000" dirty="0"/>
              <a:t>Annual </a:t>
            </a:r>
            <a:r>
              <a:rPr lang="en-US" sz="2000" dirty="0" smtClean="0"/>
              <a:t>Conference, Orlando, FL” </a:t>
            </a:r>
            <a:r>
              <a:rPr lang="en-US" sz="2000" dirty="0"/>
              <a:t>and,</a:t>
            </a:r>
          </a:p>
          <a:p>
            <a:pPr lvl="1">
              <a:lnSpc>
                <a:spcPct val="90000"/>
              </a:lnSpc>
            </a:pPr>
            <a:r>
              <a:rPr lang="en-US" sz="2000" dirty="0"/>
              <a:t>2) you purchase </a:t>
            </a:r>
            <a:r>
              <a:rPr lang="en-US" sz="2000" dirty="0" smtClean="0"/>
              <a:t>Starbucks $5 gift card and send to Dr</a:t>
            </a:r>
            <a:r>
              <a:rPr lang="en-US" sz="2000" dirty="0"/>
              <a:t>. </a:t>
            </a:r>
            <a:r>
              <a:rPr lang="en-US" sz="2000" dirty="0" smtClean="0"/>
              <a:t>Sutton </a:t>
            </a:r>
            <a:r>
              <a:rPr lang="en-US" sz="2000" dirty="0">
                <a:latin typeface="Wingdings" pitchFamily="2" charset="2"/>
              </a:rPr>
              <a:t>J</a:t>
            </a:r>
            <a:r>
              <a:rPr lang="en-US" sz="2000" dirty="0" smtClean="0"/>
              <a:t>.</a:t>
            </a:r>
            <a:endParaRPr lang="en-US" sz="2000" dirty="0"/>
          </a:p>
        </p:txBody>
      </p:sp>
      <p:sp>
        <p:nvSpPr>
          <p:cNvPr id="4" name="Footer Placeholder 4"/>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5"/>
          <p:cNvSpPr>
            <a:spLocks noGrp="1"/>
          </p:cNvSpPr>
          <p:nvPr>
            <p:ph type="sldNum" sz="quarter" idx="12"/>
          </p:nvPr>
        </p:nvSpPr>
        <p:spPr/>
        <p:txBody>
          <a:bodyPr/>
          <a:lstStyle/>
          <a:p>
            <a:fld id="{F505D21D-FC6E-4709-85C4-EFE75FB47701}" type="slidenum">
              <a:rPr lang="en-US"/>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Goal of the Literature </a:t>
            </a:r>
            <a:r>
              <a:rPr lang="en-US" dirty="0" smtClean="0"/>
              <a:t>Review [1]</a:t>
            </a:r>
            <a:endParaRPr lang="en-US" dirty="0"/>
          </a:p>
        </p:txBody>
      </p:sp>
      <p:sp>
        <p:nvSpPr>
          <p:cNvPr id="3" name="Content Placeholder 2"/>
          <p:cNvSpPr>
            <a:spLocks noGrp="1"/>
          </p:cNvSpPr>
          <p:nvPr>
            <p:ph sz="half" idx="1"/>
          </p:nvPr>
        </p:nvSpPr>
        <p:spPr>
          <a:xfrm>
            <a:off x="457200" y="1600200"/>
            <a:ext cx="4191000" cy="4525963"/>
          </a:xfrm>
        </p:spPr>
        <p:txBody>
          <a:bodyPr>
            <a:normAutofit/>
          </a:bodyPr>
          <a:lstStyle/>
          <a:p>
            <a:r>
              <a:rPr lang="en-US" dirty="0" smtClean="0"/>
              <a:t>Explore </a:t>
            </a:r>
            <a:r>
              <a:rPr lang="en-US" dirty="0"/>
              <a:t>a wide range of existing references within the existing body of international literature emerging through multidisciplinary and cross-disciplinary </a:t>
            </a:r>
            <a:r>
              <a:rPr lang="en-US" dirty="0" smtClean="0"/>
              <a:t>sources</a:t>
            </a:r>
            <a:endParaRPr lang="en-US" dirty="0" smtClean="0"/>
          </a:p>
        </p:txBody>
      </p:sp>
      <p:sp>
        <p:nvSpPr>
          <p:cNvPr id="6" name="Content Placeholder 5"/>
          <p:cNvSpPr>
            <a:spLocks noGrp="1"/>
          </p:cNvSpPr>
          <p:nvPr>
            <p:ph sz="half" idx="2"/>
          </p:nvPr>
        </p:nvSpPr>
        <p:spPr>
          <a:xfrm>
            <a:off x="4267200" y="1600200"/>
            <a:ext cx="4495800" cy="4525963"/>
          </a:xfrm>
        </p:spPr>
        <p:txBody>
          <a:bodyPr>
            <a:normAutofit/>
          </a:bodyPr>
          <a:lstStyle/>
          <a:p>
            <a:r>
              <a:rPr lang="en-US" dirty="0"/>
              <a:t>Purpose:</a:t>
            </a:r>
          </a:p>
          <a:p>
            <a:pPr lvl="1"/>
            <a:r>
              <a:rPr lang="en-US" dirty="0"/>
              <a:t>initial attempt to frame the new interdisciplinary educational field by analyzing emerging literature from many different disciplines, sub-disciplines, and fields of study. </a:t>
            </a:r>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4572000"/>
            <a:ext cx="3200400" cy="1922482"/>
          </a:xfrm>
          <a:prstGeom prst="rect">
            <a:avLst/>
          </a:prstGeom>
        </p:spPr>
      </p:pic>
    </p:spTree>
    <p:extLst>
      <p:ext uri="{BB962C8B-B14F-4D97-AF65-F5344CB8AC3E}">
        <p14:creationId xmlns:p14="http://schemas.microsoft.com/office/powerpoint/2010/main" val="3891688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Goal of the Literature </a:t>
            </a:r>
            <a:r>
              <a:rPr lang="en-US" dirty="0" smtClean="0"/>
              <a:t>Review [2]</a:t>
            </a:r>
            <a:endParaRPr lang="en-US" dirty="0"/>
          </a:p>
        </p:txBody>
      </p:sp>
      <p:sp>
        <p:nvSpPr>
          <p:cNvPr id="3" name="Content Placeholder 2"/>
          <p:cNvSpPr>
            <a:spLocks noGrp="1"/>
          </p:cNvSpPr>
          <p:nvPr>
            <p:ph idx="1"/>
          </p:nvPr>
        </p:nvSpPr>
        <p:spPr>
          <a:xfrm>
            <a:off x="381000" y="1600200"/>
            <a:ext cx="6400800" cy="4953000"/>
          </a:xfrm>
        </p:spPr>
        <p:txBody>
          <a:bodyPr>
            <a:normAutofit fontScale="70000" lnSpcReduction="20000"/>
          </a:bodyPr>
          <a:lstStyle/>
          <a:p>
            <a:r>
              <a:rPr lang="en-US" dirty="0" smtClean="0"/>
              <a:t>~500 </a:t>
            </a:r>
            <a:r>
              <a:rPr lang="en-US" dirty="0"/>
              <a:t>references were originally identified, retrieved, and </a:t>
            </a:r>
            <a:r>
              <a:rPr lang="en-US" dirty="0" smtClean="0"/>
              <a:t>reviewed</a:t>
            </a:r>
          </a:p>
          <a:p>
            <a:r>
              <a:rPr lang="en-US" dirty="0" smtClean="0"/>
              <a:t>Consensus </a:t>
            </a:r>
            <a:r>
              <a:rPr lang="en-US" dirty="0"/>
              <a:t>on the impact of wikis appeared to be positive. </a:t>
            </a:r>
            <a:endParaRPr lang="en-US" dirty="0" smtClean="0"/>
          </a:p>
          <a:p>
            <a:r>
              <a:rPr lang="en-US" dirty="0" smtClean="0"/>
              <a:t>Evidence </a:t>
            </a:r>
            <a:r>
              <a:rPr lang="en-US" dirty="0"/>
              <a:t>provided in a minority of cases, studies, and course descriptions were inconsistent or did not reinforce the strengths of wiki tools in learning environments</a:t>
            </a:r>
            <a:r>
              <a:rPr lang="en-US" dirty="0" smtClean="0"/>
              <a:t>.</a:t>
            </a:r>
          </a:p>
          <a:p>
            <a:r>
              <a:rPr lang="en-US" dirty="0" smtClean="0"/>
              <a:t>Emergent </a:t>
            </a:r>
            <a:r>
              <a:rPr lang="en-US" dirty="0"/>
              <a:t>body of knowledge associated with wikis in HE </a:t>
            </a:r>
            <a:r>
              <a:rPr lang="en-US" dirty="0" smtClean="0"/>
              <a:t>appeared </a:t>
            </a:r>
            <a:r>
              <a:rPr lang="en-US" dirty="0"/>
              <a:t>predominantly focused upon the experiences and learning outcomes of learners. </a:t>
            </a:r>
            <a:endParaRPr lang="en-US" dirty="0" smtClean="0"/>
          </a:p>
          <a:p>
            <a:r>
              <a:rPr lang="en-US" b="1" dirty="0" smtClean="0"/>
              <a:t>Answering </a:t>
            </a:r>
            <a:r>
              <a:rPr lang="en-US" b="1" dirty="0"/>
              <a:t>the question of </a:t>
            </a:r>
            <a:r>
              <a:rPr lang="en-US" b="1" dirty="0" smtClean="0"/>
              <a:t>“how </a:t>
            </a:r>
            <a:r>
              <a:rPr lang="en-US" b="1" dirty="0"/>
              <a:t>educators integrate wikis appropriately in formal </a:t>
            </a:r>
            <a:r>
              <a:rPr lang="en-US" b="1" dirty="0" smtClean="0"/>
              <a:t>education” </a:t>
            </a:r>
            <a:r>
              <a:rPr lang="en-US" b="1" dirty="0"/>
              <a:t>appeared contradictory.</a:t>
            </a:r>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5</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1350" y="3284220"/>
            <a:ext cx="1737360" cy="1684020"/>
          </a:xfrm>
          <a:prstGeom prst="rect">
            <a:avLst/>
          </a:prstGeom>
        </p:spPr>
      </p:pic>
    </p:spTree>
    <p:extLst>
      <p:ext uri="{BB962C8B-B14F-4D97-AF65-F5344CB8AC3E}">
        <p14:creationId xmlns:p14="http://schemas.microsoft.com/office/powerpoint/2010/main" val="896359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Method</a:t>
            </a:r>
            <a:endParaRPr lang="en-US" dirty="0"/>
          </a:p>
        </p:txBody>
      </p:sp>
      <p:sp>
        <p:nvSpPr>
          <p:cNvPr id="3" name="Content Placeholder 2"/>
          <p:cNvSpPr>
            <a:spLocks noGrp="1"/>
          </p:cNvSpPr>
          <p:nvPr>
            <p:ph sz="half" idx="1"/>
          </p:nvPr>
        </p:nvSpPr>
        <p:spPr>
          <a:xfrm>
            <a:off x="457200" y="1524001"/>
            <a:ext cx="3657600" cy="1676400"/>
          </a:xfrm>
        </p:spPr>
        <p:txBody>
          <a:bodyPr>
            <a:normAutofit/>
          </a:bodyPr>
          <a:lstStyle/>
          <a:p>
            <a:r>
              <a:rPr lang="en-US" dirty="0" smtClean="0"/>
              <a:t>Encompassed the </a:t>
            </a:r>
            <a:r>
              <a:rPr lang="en-US" dirty="0"/>
              <a:t>review </a:t>
            </a:r>
            <a:r>
              <a:rPr lang="en-US" dirty="0" smtClean="0"/>
              <a:t>primary </a:t>
            </a:r>
            <a:r>
              <a:rPr lang="en-US" dirty="0"/>
              <a:t>and secondary research </a:t>
            </a:r>
            <a:r>
              <a:rPr lang="en-US" dirty="0" smtClean="0"/>
              <a:t>material</a:t>
            </a:r>
            <a:endParaRPr lang="en-US" dirty="0" smtClean="0"/>
          </a:p>
        </p:txBody>
      </p:sp>
      <p:sp>
        <p:nvSpPr>
          <p:cNvPr id="6" name="Content Placeholder 5"/>
          <p:cNvSpPr>
            <a:spLocks noGrp="1"/>
          </p:cNvSpPr>
          <p:nvPr>
            <p:ph sz="half" idx="2"/>
          </p:nvPr>
        </p:nvSpPr>
        <p:spPr>
          <a:xfrm>
            <a:off x="4267200" y="1524000"/>
            <a:ext cx="3657600" cy="2057400"/>
          </a:xfrm>
        </p:spPr>
        <p:txBody>
          <a:bodyPr>
            <a:normAutofit/>
          </a:bodyPr>
          <a:lstStyle/>
          <a:p>
            <a:r>
              <a:rPr lang="en-US" dirty="0"/>
              <a:t>Coverage was international and consisted of English language </a:t>
            </a:r>
            <a:r>
              <a:rPr lang="en-US" dirty="0" smtClean="0"/>
              <a:t>material</a:t>
            </a:r>
            <a:endParaRPr lang="en-US" dirty="0" smtClean="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6</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3276600"/>
            <a:ext cx="3124200" cy="31242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3222763"/>
            <a:ext cx="2667000" cy="3130826"/>
          </a:xfrm>
          <a:prstGeom prst="rect">
            <a:avLst/>
          </a:prstGeom>
        </p:spPr>
      </p:pic>
    </p:spTree>
    <p:extLst>
      <p:ext uri="{BB962C8B-B14F-4D97-AF65-F5344CB8AC3E}">
        <p14:creationId xmlns:p14="http://schemas.microsoft.com/office/powerpoint/2010/main" val="117526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a:t>
            </a:r>
            <a:endParaRPr lang="en-US" dirty="0"/>
          </a:p>
        </p:txBody>
      </p:sp>
      <p:sp>
        <p:nvSpPr>
          <p:cNvPr id="3" name="Content Placeholder 2"/>
          <p:cNvSpPr>
            <a:spLocks noGrp="1"/>
          </p:cNvSpPr>
          <p:nvPr>
            <p:ph idx="1"/>
          </p:nvPr>
        </p:nvSpPr>
        <p:spPr>
          <a:xfrm>
            <a:off x="457200" y="1600200"/>
            <a:ext cx="3352800" cy="4525963"/>
          </a:xfrm>
        </p:spPr>
        <p:txBody>
          <a:bodyPr>
            <a:normAutofit fontScale="92500"/>
          </a:bodyPr>
          <a:lstStyle/>
          <a:p>
            <a:r>
              <a:rPr lang="fr-FR" dirty="0" smtClean="0"/>
              <a:t>Illuminative </a:t>
            </a:r>
            <a:r>
              <a:rPr lang="fr-FR" dirty="0"/>
              <a:t>evaluation (Parlett &amp; Hamilton, 1972</a:t>
            </a:r>
            <a:r>
              <a:rPr lang="fr-FR" dirty="0" smtClean="0"/>
              <a:t>), using</a:t>
            </a:r>
            <a:r>
              <a:rPr lang="fr-FR" dirty="0"/>
              <a:t> document </a:t>
            </a:r>
            <a:r>
              <a:rPr lang="fr-FR" dirty="0" err="1"/>
              <a:t>analysis</a:t>
            </a:r>
            <a:r>
              <a:rPr lang="fr-FR" dirty="0"/>
              <a:t> </a:t>
            </a:r>
            <a:r>
              <a:rPr lang="fr-FR" dirty="0" err="1" smtClean="0"/>
              <a:t>method</a:t>
            </a:r>
            <a:endParaRPr lang="en-US" dirty="0" smtClean="0"/>
          </a:p>
          <a:p>
            <a:r>
              <a:rPr lang="en-US" dirty="0"/>
              <a:t>U</a:t>
            </a:r>
            <a:r>
              <a:rPr lang="en-US" dirty="0" smtClean="0"/>
              <a:t>sed </a:t>
            </a:r>
            <a:r>
              <a:rPr lang="en-US" dirty="0"/>
              <a:t>descriptive </a:t>
            </a:r>
            <a:r>
              <a:rPr lang="en-US" dirty="0"/>
              <a:t>&amp;</a:t>
            </a:r>
            <a:r>
              <a:rPr lang="en-US" dirty="0" smtClean="0"/>
              <a:t> </a:t>
            </a:r>
            <a:r>
              <a:rPr lang="en-US" dirty="0"/>
              <a:t>interpretative </a:t>
            </a:r>
            <a:r>
              <a:rPr lang="en-US" dirty="0" smtClean="0"/>
              <a:t>methods</a:t>
            </a:r>
            <a:endParaRPr lang="en-US" dirty="0" smtClean="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7</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9999" y="1295400"/>
            <a:ext cx="4884089" cy="4800600"/>
          </a:xfrm>
          <a:prstGeom prst="rect">
            <a:avLst/>
          </a:prstGeom>
        </p:spPr>
      </p:pic>
    </p:spTree>
    <p:extLst>
      <p:ext uri="{BB962C8B-B14F-4D97-AF65-F5344CB8AC3E}">
        <p14:creationId xmlns:p14="http://schemas.microsoft.com/office/powerpoint/2010/main" val="2539318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Strategy</a:t>
            </a:r>
            <a:endParaRPr lang="en-US" dirty="0"/>
          </a:p>
        </p:txBody>
      </p:sp>
      <p:sp>
        <p:nvSpPr>
          <p:cNvPr id="3" name="Content Placeholder 2"/>
          <p:cNvSpPr>
            <a:spLocks noGrp="1"/>
          </p:cNvSpPr>
          <p:nvPr>
            <p:ph idx="1"/>
          </p:nvPr>
        </p:nvSpPr>
        <p:spPr>
          <a:xfrm>
            <a:off x="457200" y="1600200"/>
            <a:ext cx="3962400" cy="4525963"/>
          </a:xfrm>
        </p:spPr>
        <p:txBody>
          <a:bodyPr>
            <a:normAutofit/>
          </a:bodyPr>
          <a:lstStyle/>
          <a:p>
            <a:r>
              <a:rPr lang="en-US" dirty="0" smtClean="0"/>
              <a:t>Initially Google Scholar and Google</a:t>
            </a:r>
          </a:p>
          <a:p>
            <a:endParaRPr lang="en-US" dirty="0" smtClean="0"/>
          </a:p>
          <a:p>
            <a:endParaRPr lang="en-US" dirty="0"/>
          </a:p>
          <a:p>
            <a:r>
              <a:rPr lang="en-US" dirty="0" smtClean="0"/>
              <a:t>Subsequently</a:t>
            </a:r>
            <a:r>
              <a:rPr lang="en-US" dirty="0"/>
              <a:t>, </a:t>
            </a:r>
            <a:r>
              <a:rPr lang="en-US" i="1" dirty="0"/>
              <a:t>online academic sources </a:t>
            </a:r>
            <a:r>
              <a:rPr lang="en-US" dirty="0"/>
              <a:t>were searched in-depth </a:t>
            </a:r>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8</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1638300"/>
            <a:ext cx="3314700" cy="132588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3581400"/>
            <a:ext cx="2971800" cy="2971800"/>
          </a:xfrm>
          <a:prstGeom prst="rect">
            <a:avLst/>
          </a:prstGeom>
        </p:spPr>
      </p:pic>
    </p:spTree>
    <p:extLst>
      <p:ext uri="{BB962C8B-B14F-4D97-AF65-F5344CB8AC3E}">
        <p14:creationId xmlns:p14="http://schemas.microsoft.com/office/powerpoint/2010/main" val="1376677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Strategy </a:t>
            </a:r>
            <a:r>
              <a:rPr lang="en-US" dirty="0" smtClean="0"/>
              <a:t>[2]</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Keywords </a:t>
            </a:r>
            <a:r>
              <a:rPr lang="en-US" dirty="0"/>
              <a:t>encompassing a structured combination of the search terms: </a:t>
            </a:r>
          </a:p>
          <a:p>
            <a:pPr lvl="1"/>
            <a:r>
              <a:rPr lang="en-US" dirty="0"/>
              <a:t>classroom</a:t>
            </a:r>
          </a:p>
          <a:p>
            <a:pPr lvl="1"/>
            <a:r>
              <a:rPr lang="en-US" dirty="0"/>
              <a:t>collaboration</a:t>
            </a:r>
          </a:p>
          <a:p>
            <a:pPr lvl="1"/>
            <a:r>
              <a:rPr lang="en-US" dirty="0"/>
              <a:t>education</a:t>
            </a:r>
          </a:p>
          <a:p>
            <a:pPr lvl="1"/>
            <a:r>
              <a:rPr lang="en-US" dirty="0"/>
              <a:t>higher education</a:t>
            </a:r>
          </a:p>
          <a:p>
            <a:pPr lvl="1"/>
            <a:r>
              <a:rPr lang="en-US" dirty="0"/>
              <a:t>learning</a:t>
            </a:r>
          </a:p>
          <a:p>
            <a:pPr lvl="1"/>
            <a:r>
              <a:rPr lang="en-US" dirty="0"/>
              <a:t>student</a:t>
            </a:r>
          </a:p>
          <a:p>
            <a:pPr lvl="1"/>
            <a:r>
              <a:rPr lang="en-US" dirty="0"/>
              <a:t>teaching</a:t>
            </a:r>
          </a:p>
          <a:p>
            <a:pPr lvl="1"/>
            <a:r>
              <a:rPr lang="en-US" dirty="0" smtClean="0"/>
              <a:t>wiki</a:t>
            </a:r>
            <a:endParaRPr lang="en-US" dirty="0"/>
          </a:p>
        </p:txBody>
      </p:sp>
      <p:sp>
        <p:nvSpPr>
          <p:cNvPr id="6" name="Content Placeholder 5"/>
          <p:cNvSpPr>
            <a:spLocks noGrp="1"/>
          </p:cNvSpPr>
          <p:nvPr>
            <p:ph sz="half" idx="2"/>
          </p:nvPr>
        </p:nvSpPr>
        <p:spPr/>
        <p:txBody>
          <a:bodyPr>
            <a:normAutofit fontScale="92500" lnSpcReduction="10000"/>
          </a:bodyPr>
          <a:lstStyle/>
          <a:p>
            <a:r>
              <a:rPr lang="en-US" dirty="0"/>
              <a:t>Within the title or abstract: </a:t>
            </a:r>
          </a:p>
          <a:p>
            <a:pPr lvl="1"/>
            <a:r>
              <a:rPr lang="en-US" dirty="0"/>
              <a:t>&gt; 75% contained 3 of the search terms as co-located words</a:t>
            </a:r>
          </a:p>
          <a:p>
            <a:pPr lvl="1"/>
            <a:r>
              <a:rPr lang="en-US" dirty="0"/>
              <a:t>&gt; 90% contained 2 of the search terms as co-located </a:t>
            </a:r>
            <a:r>
              <a:rPr lang="en-US" dirty="0" smtClean="0"/>
              <a:t>words</a:t>
            </a:r>
            <a:endParaRPr lang="en-US" dirty="0"/>
          </a:p>
        </p:txBody>
      </p:sp>
      <p:sp>
        <p:nvSpPr>
          <p:cNvPr id="4" name="Footer Placeholder 3"/>
          <p:cNvSpPr>
            <a:spLocks noGrp="1"/>
          </p:cNvSpPr>
          <p:nvPr>
            <p:ph type="ftr" sz="quarter" idx="11"/>
          </p:nvPr>
        </p:nvSpPr>
        <p:spPr/>
        <p:txBody>
          <a:bodyPr/>
          <a:lstStyle/>
          <a:p>
            <a:r>
              <a:rPr lang="en-US" dirty="0" smtClean="0"/>
              <a:t>International HETL Conference</a:t>
            </a:r>
            <a:endParaRPr lang="en-US" dirty="0"/>
          </a:p>
        </p:txBody>
      </p:sp>
      <p:sp>
        <p:nvSpPr>
          <p:cNvPr id="5" name="Slide Number Placeholder 4"/>
          <p:cNvSpPr>
            <a:spLocks noGrp="1"/>
          </p:cNvSpPr>
          <p:nvPr>
            <p:ph type="sldNum" sz="quarter" idx="12"/>
          </p:nvPr>
        </p:nvSpPr>
        <p:spPr/>
        <p:txBody>
          <a:bodyPr/>
          <a:lstStyle/>
          <a:p>
            <a:fld id="{78FA6C98-9D62-441F-82D1-28D3D2E89789}" type="slidenum">
              <a:rPr lang="en-US" smtClean="0"/>
              <a:pPr/>
              <a:t>9</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4191000"/>
            <a:ext cx="3048000" cy="2274277"/>
          </a:xfrm>
          <a:prstGeom prst="rect">
            <a:avLst/>
          </a:prstGeom>
        </p:spPr>
      </p:pic>
    </p:spTree>
    <p:extLst>
      <p:ext uri="{BB962C8B-B14F-4D97-AF65-F5344CB8AC3E}">
        <p14:creationId xmlns:p14="http://schemas.microsoft.com/office/powerpoint/2010/main" val="2433217077"/>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1239</TotalTime>
  <Words>1826</Words>
  <Application>Microsoft Office PowerPoint</Application>
  <PresentationFormat>On-screen Show (4:3)</PresentationFormat>
  <Paragraphs>242</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Technic</vt:lpstr>
      <vt:lpstr>International HETL 2013 Conference </vt:lpstr>
      <vt:lpstr>Intellectual Property Statement (1)</vt:lpstr>
      <vt:lpstr>Intellectual Property Statement (2)</vt:lpstr>
      <vt:lpstr>Goal of the Literature Review [1]</vt:lpstr>
      <vt:lpstr>Goal of the Literature Review [2]</vt:lpstr>
      <vt:lpstr>Sampling Method</vt:lpstr>
      <vt:lpstr>Method</vt:lpstr>
      <vt:lpstr>Search Strategy</vt:lpstr>
      <vt:lpstr>Search Strategy [2]</vt:lpstr>
      <vt:lpstr>Characteristics of Exemplary Cases</vt:lpstr>
      <vt:lpstr>Reported Results/Outcomes from Cases</vt:lpstr>
      <vt:lpstr>Proposed Wiki Typology</vt:lpstr>
      <vt:lpstr>Learning Theories &amp; Frameworks </vt:lpstr>
      <vt:lpstr>Suggested Journal Sources for Wikis in Education [1]</vt:lpstr>
      <vt:lpstr>Suggested Journal Sources for Wikis in Education [2]</vt:lpstr>
      <vt:lpstr>Suggested Proceedings Sources for Wikis in Education</vt:lpstr>
      <vt:lpstr>Future Proposal for Consistency of Evaluation</vt:lpstr>
      <vt:lpstr>Detailed CoI Elements, Categories, &amp; Indicators</vt:lpstr>
      <vt:lpstr>CoI Study Outcomes…(so far) [1]</vt:lpstr>
      <vt:lpstr>CoI Study Outcomes…(so far) [2]</vt:lpstr>
      <vt:lpstr>CoI Study Outcomes…(so far) [3]</vt:lpstr>
      <vt:lpstr>CoI Study Outcomes…(so far) [4]</vt:lpstr>
      <vt:lpstr>CoI Study Outcomes…(so far) [5]</vt:lpstr>
      <vt:lpstr>Significant CoI References [1]</vt:lpstr>
      <vt:lpstr>Significant CoI References [2]</vt:lpstr>
      <vt:lpstr>Significant CoI References [3]</vt:lpstr>
    </vt:vector>
  </TitlesOfParts>
  <Company>Westminster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Ourselves Business Topics in the MBA Classroom: Business Value Proposition</dc:title>
  <dc:creator>Michael Sutton</dc:creator>
  <cp:lastModifiedBy>WCSupport</cp:lastModifiedBy>
  <cp:revision>109</cp:revision>
  <dcterms:created xsi:type="dcterms:W3CDTF">2011-09-14T15:13:26Z</dcterms:created>
  <dcterms:modified xsi:type="dcterms:W3CDTF">2013-01-14T05:37:22Z</dcterms:modified>
</cp:coreProperties>
</file>