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23"/>
  </p:notesMasterIdLst>
  <p:sldIdLst>
    <p:sldId id="309" r:id="rId2"/>
    <p:sldId id="310" r:id="rId3"/>
    <p:sldId id="311" r:id="rId4"/>
    <p:sldId id="312" r:id="rId5"/>
    <p:sldId id="299" r:id="rId6"/>
    <p:sldId id="258" r:id="rId7"/>
    <p:sldId id="319" r:id="rId8"/>
    <p:sldId id="317" r:id="rId9"/>
    <p:sldId id="318" r:id="rId10"/>
    <p:sldId id="259" r:id="rId11"/>
    <p:sldId id="313" r:id="rId12"/>
    <p:sldId id="316" r:id="rId13"/>
    <p:sldId id="257" r:id="rId14"/>
    <p:sldId id="290" r:id="rId15"/>
    <p:sldId id="262" r:id="rId16"/>
    <p:sldId id="264" r:id="rId17"/>
    <p:sldId id="300" r:id="rId18"/>
    <p:sldId id="285" r:id="rId19"/>
    <p:sldId id="320" r:id="rId20"/>
    <p:sldId id="321" r:id="rId21"/>
    <p:sldId id="265" r:id="rId2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50" d="100"/>
          <a:sy n="50" d="100"/>
        </p:scale>
        <p:origin x="-1090" y="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CE45ED46-64E1-4155-9E1F-731A4E9C9FC5}" type="datetimeFigureOut">
              <a:rPr lang="en-US" smtClean="0"/>
              <a:pPr/>
              <a:t>1/13/2013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92CBA26-DC21-4326-AC67-424CA10332A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404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Notes for Presentation Slides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dirty="0"/>
              <a:t>Dr. Michael Sutton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3CFE3E-18BA-4C7E-8709-9A4A53B2FD53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0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Notes for Presentation Slides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dirty="0"/>
              <a:t>Dr. Michael Sutton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B8ACC2-BA5E-4D92-A406-D57E78A44F93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336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0D87-B73B-44B8-B96D-0CC3E61B040F}" type="datetime1">
              <a:rPr lang="en-US" smtClean="0"/>
              <a:t>1/13/2013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International HETL Conference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6C98-9D62-441F-82D1-28D3D2E897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F6D4-E9B0-4E31-8DD0-83E0025B8E7F}" type="datetime1">
              <a:rPr lang="en-US" smtClean="0"/>
              <a:t>1/13/2013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International HETL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6C98-9D62-441F-82D1-28D3D2E897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10C1-5160-481B-9D18-A03A72FE5F0F}" type="datetime1">
              <a:rPr lang="en-US" smtClean="0"/>
              <a:t>1/13/2013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International HETL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6C98-9D62-441F-82D1-28D3D2E897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3FB45-D3D8-42EF-875E-6551C8B14420}" type="datetime1">
              <a:rPr lang="en-US" smtClean="0"/>
              <a:t>1/13/2013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International HETL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6C98-9D62-441F-82D1-28D3D2E897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6A04-B214-4636-B528-80F2CF840FC7}" type="datetime1">
              <a:rPr lang="en-US" smtClean="0"/>
              <a:t>1/13/2013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International HETL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6C98-9D62-441F-82D1-28D3D2E897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1408-B35E-4F5F-B6D5-BA7B9D4AF2B2}" type="datetime1">
              <a:rPr lang="en-US" smtClean="0"/>
              <a:t>1/13/2013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International HETL Conference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6C98-9D62-441F-82D1-28D3D2E897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7B1FB-F05B-4893-B359-CF489E09468F}" type="datetime1">
              <a:rPr lang="en-US" smtClean="0"/>
              <a:t>1/13/2013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International HETL Conference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6C98-9D62-441F-82D1-28D3D2E897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62442-6B7A-4EE0-B40B-FC753DE8F707}" type="datetime1">
              <a:rPr lang="en-US" smtClean="0"/>
              <a:t>1/13/2013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FA6C98-9D62-441F-82D1-28D3D2E8978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International HETL Conference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665FA-835E-416F-AC73-E975EA965579}" type="datetime1">
              <a:rPr lang="en-US" smtClean="0"/>
              <a:t>1/13/2013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International HETL Conference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6C98-9D62-441F-82D1-28D3D2E897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65077-DF48-48EE-A181-99BBC0245DC2}" type="datetime1">
              <a:rPr lang="en-US" smtClean="0"/>
              <a:t>1/13/2013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International HETL Conference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8FA6C98-9D62-441F-82D1-28D3D2E897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7C5B43B-86EF-4557-8CC2-BC150F5C927D}" type="datetime1">
              <a:rPr lang="en-US" smtClean="0"/>
              <a:t>1/13/2013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International HETL Conference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6C98-9D62-441F-82D1-28D3D2E897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48037F8-4B08-43E7-9181-0321CB33EFAC}" type="datetime1">
              <a:rPr lang="en-US" smtClean="0"/>
              <a:t>1/13/2013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r>
              <a:rPr lang="en-US" dirty="0" smtClean="0"/>
              <a:t>International HETL Conference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8FA6C98-9D62-441F-82D1-28D3D2E897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sutton@westminstercollege.edu" TargetMode="External"/><Relationship Id="rId7" Type="http://schemas.openxmlformats.org/officeDocument/2006/relationships/hyperlink" Target="http://www.linkedin.com/in/michaeljdsutton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michaeljdsutton.net/" TargetMode="External"/><Relationship Id="rId5" Type="http://schemas.openxmlformats.org/officeDocument/2006/relationships/image" Target="../media/image1.jpeg"/><Relationship Id="rId4" Type="http://schemas.openxmlformats.org/officeDocument/2006/relationships/hyperlink" Target="mailto:michaeljdsutton@gmail.com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g"/><Relationship Id="rId3" Type="http://schemas.openxmlformats.org/officeDocument/2006/relationships/image" Target="../media/image9.gif"/><Relationship Id="rId7" Type="http://schemas.openxmlformats.org/officeDocument/2006/relationships/image" Target="../media/image13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jpg"/><Relationship Id="rId5" Type="http://schemas.openxmlformats.org/officeDocument/2006/relationships/image" Target="../media/image11.jpg"/><Relationship Id="rId4" Type="http://schemas.openxmlformats.org/officeDocument/2006/relationships/image" Target="../media/image10.jpg"/><Relationship Id="rId9" Type="http://schemas.openxmlformats.org/officeDocument/2006/relationships/image" Target="../media/image15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ichaeljdsutton.net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inkedin.com/in/michaeljdsutton/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7772400" cy="685800"/>
          </a:xfrm>
        </p:spPr>
        <p:txBody>
          <a:bodyPr/>
          <a:lstStyle/>
          <a:p>
            <a:pPr algn="ctr"/>
            <a:r>
              <a:rPr lang="en-US" sz="2800" dirty="0" smtClean="0"/>
              <a:t>International HETL </a:t>
            </a:r>
            <a:r>
              <a:rPr lang="en-US" sz="2800" dirty="0"/>
              <a:t>2013 Conference </a:t>
            </a:r>
            <a:endParaRPr lang="en-US" sz="2800" b="1" dirty="0"/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276600"/>
            <a:ext cx="6934200" cy="1676400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sz="3600" dirty="0">
                <a:solidFill>
                  <a:srgbClr val="FFFF00"/>
                </a:solidFill>
              </a:rPr>
              <a:t>Dr. Michael </a:t>
            </a:r>
            <a:r>
              <a:rPr lang="en-US" sz="3600" dirty="0" smtClean="0">
                <a:solidFill>
                  <a:srgbClr val="FFFF00"/>
                </a:solidFill>
              </a:rPr>
              <a:t>J.D. </a:t>
            </a:r>
            <a:r>
              <a:rPr lang="en-US" sz="3600" dirty="0">
                <a:solidFill>
                  <a:srgbClr val="FFFF00"/>
                </a:solidFill>
              </a:rPr>
              <a:t>Sutton</a:t>
            </a:r>
          </a:p>
          <a:p>
            <a:pPr algn="ctr">
              <a:lnSpc>
                <a:spcPct val="90000"/>
              </a:lnSpc>
            </a:pPr>
            <a:r>
              <a:rPr lang="en-US" sz="2400" dirty="0" smtClean="0">
                <a:hlinkClick r:id="rId3"/>
              </a:rPr>
              <a:t>msutton@westminstercollege.edu</a:t>
            </a:r>
            <a:endParaRPr lang="en-US" sz="2400" dirty="0" smtClean="0"/>
          </a:p>
          <a:p>
            <a:pPr algn="ctr">
              <a:lnSpc>
                <a:spcPct val="90000"/>
              </a:lnSpc>
            </a:pPr>
            <a:r>
              <a:rPr lang="en-US" sz="2400" dirty="0" smtClean="0">
                <a:hlinkClick r:id="rId4"/>
              </a:rPr>
              <a:t>michaeljdsutton@gmail.com</a:t>
            </a:r>
            <a:endParaRPr lang="en-US" sz="2400" dirty="0" smtClean="0"/>
          </a:p>
        </p:txBody>
      </p:sp>
      <p:sp>
        <p:nvSpPr>
          <p:cNvPr id="203780" name="Text Box 4"/>
          <p:cNvSpPr txBox="1">
            <a:spLocks noChangeArrowheads="1"/>
          </p:cNvSpPr>
          <p:nvPr/>
        </p:nvSpPr>
        <p:spPr bwMode="auto">
          <a:xfrm>
            <a:off x="152400" y="6232525"/>
            <a:ext cx="8839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dirty="0"/>
              <a:t>Copyright 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©</a:t>
            </a:r>
            <a:r>
              <a:rPr lang="en-US" dirty="0"/>
              <a:t> </a:t>
            </a:r>
            <a:r>
              <a:rPr lang="en-US" dirty="0" smtClean="0"/>
              <a:t>2013  </a:t>
            </a:r>
            <a:r>
              <a:rPr lang="en-US" dirty="0"/>
              <a:t>Michael JD Sutton</a:t>
            </a:r>
          </a:p>
          <a:p>
            <a:pPr algn="ctr"/>
            <a:r>
              <a:rPr lang="en-US" sz="1200" dirty="0"/>
              <a:t>No part of this presentation may be reproduced without the permission of the author. </a:t>
            </a:r>
          </a:p>
        </p:txBody>
      </p:sp>
      <p:sp>
        <p:nvSpPr>
          <p:cNvPr id="203782" name="Text Box 6"/>
          <p:cNvSpPr txBox="1">
            <a:spLocks noChangeArrowheads="1"/>
          </p:cNvSpPr>
          <p:nvPr/>
        </p:nvSpPr>
        <p:spPr bwMode="auto">
          <a:xfrm>
            <a:off x="1219200" y="1460718"/>
            <a:ext cx="7239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latin typeface="Verdana" pitchFamily="34" charset="0"/>
              </a:rPr>
              <a:t>Wikis </a:t>
            </a:r>
            <a:r>
              <a:rPr lang="en-US" sz="2800" dirty="0" smtClean="0">
                <a:latin typeface="Verdana" pitchFamily="34" charset="0"/>
              </a:rPr>
              <a:t>and </a:t>
            </a:r>
            <a:r>
              <a:rPr lang="en-US" sz="2800" dirty="0">
                <a:latin typeface="Verdana" pitchFamily="34" charset="0"/>
              </a:rPr>
              <a:t>Blogs as Core </a:t>
            </a:r>
            <a:r>
              <a:rPr lang="en-US" sz="2800" dirty="0" smtClean="0">
                <a:latin typeface="Verdana" pitchFamily="34" charset="0"/>
              </a:rPr>
              <a:t>Technology for Increasing Classroom Engagement in Studying Knowledge Management/ Knowledge Mobilization: Two Cases</a:t>
            </a:r>
            <a:endParaRPr lang="en-US" sz="2800" dirty="0">
              <a:latin typeface="Verdana" pitchFamily="34" charset="0"/>
            </a:endParaRPr>
          </a:p>
        </p:txBody>
      </p:sp>
      <p:pic>
        <p:nvPicPr>
          <p:cNvPr id="7" name="Picture 6" descr="Official Westminster Nameplate Color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1000" y="5562600"/>
            <a:ext cx="1101090" cy="70818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667000" y="5337405"/>
            <a:ext cx="38856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Blog: </a:t>
            </a:r>
            <a:r>
              <a:rPr lang="en-US" sz="1400" dirty="0">
                <a:solidFill>
                  <a:srgbClr val="FFFF00"/>
                </a:solidFill>
                <a:hlinkClick r:id="rId6"/>
              </a:rPr>
              <a:t>http://</a:t>
            </a:r>
            <a:r>
              <a:rPr lang="en-US" sz="1400" dirty="0" smtClean="0">
                <a:solidFill>
                  <a:srgbClr val="FFFF00"/>
                </a:solidFill>
                <a:hlinkClick r:id="rId6"/>
              </a:rPr>
              <a:t>michaeljdsutton.net</a:t>
            </a:r>
            <a:endParaRPr lang="en-US" sz="1400" dirty="0">
              <a:solidFill>
                <a:srgbClr val="FFFF00"/>
              </a:solidFill>
            </a:endParaRPr>
          </a:p>
          <a:p>
            <a:r>
              <a:rPr lang="en-US" sz="1400" dirty="0" smtClean="0">
                <a:solidFill>
                  <a:schemeClr val="bg1"/>
                </a:solidFill>
              </a:rPr>
              <a:t>Website: </a:t>
            </a:r>
            <a:r>
              <a:rPr lang="en-US" sz="1400" dirty="0">
                <a:solidFill>
                  <a:schemeClr val="bg1"/>
                </a:solidFill>
                <a:hlinkClick r:id="rId7" tooltip="View public profile"/>
              </a:rPr>
              <a:t>www.linkedin.com/in/michaeljdsutton/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Environment [1]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pPr lvl="1"/>
            <a:r>
              <a:rPr lang="en-US" dirty="0" smtClean="0"/>
              <a:t>(</a:t>
            </a:r>
            <a:r>
              <a:rPr lang="en-US" dirty="0" smtClean="0"/>
              <a:t>On Demand)</a:t>
            </a:r>
          </a:p>
          <a:p>
            <a:r>
              <a:rPr lang="en-US" dirty="0" smtClean="0"/>
              <a:t>Team-based 7-week knowledge discovery project</a:t>
            </a:r>
          </a:p>
          <a:p>
            <a:r>
              <a:rPr lang="en-US" dirty="0" smtClean="0"/>
              <a:t>Self-reflection </a:t>
            </a:r>
            <a:r>
              <a:rPr lang="en-US" dirty="0" smtClean="0"/>
              <a:t>blogs</a:t>
            </a:r>
          </a:p>
          <a:p>
            <a:r>
              <a:rPr lang="en-US" dirty="0"/>
              <a:t>Major Cases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International HETL Conference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6C98-9D62-441F-82D1-28D3D2E89789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71600"/>
            <a:ext cx="1200150" cy="12001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6253" y="1497330"/>
            <a:ext cx="1360647" cy="13606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7450" y="1497330"/>
            <a:ext cx="2209800" cy="13258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3314700"/>
            <a:ext cx="2019300" cy="14478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6350" y="5360259"/>
            <a:ext cx="3733800" cy="112014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5739" y="3307080"/>
            <a:ext cx="2642235" cy="57912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53" y="4762500"/>
            <a:ext cx="1044894" cy="79760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8247" y="3886200"/>
            <a:ext cx="1174549" cy="14740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Team-based 7-week knowledge discovery </a:t>
            </a:r>
            <a:r>
              <a:rPr lang="en-US" dirty="0" smtClean="0"/>
              <a:t>project [1]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Simulated Organizational Setting:</a:t>
            </a:r>
            <a:endParaRPr lang="en-US" dirty="0"/>
          </a:p>
          <a:p>
            <a:pPr lvl="1"/>
            <a:r>
              <a:rPr lang="en-US" dirty="0"/>
              <a:t>High-tech firm, Mythical Wiki Software</a:t>
            </a:r>
            <a:r>
              <a:rPr lang="en-US" dirty="0" smtClean="0"/>
              <a:t>,. </a:t>
            </a:r>
            <a:endParaRPr lang="en-US" dirty="0" smtClean="0"/>
          </a:p>
          <a:p>
            <a:pPr lvl="2"/>
            <a:r>
              <a:rPr lang="en-US" dirty="0" smtClean="0"/>
              <a:t>Tiger Teams</a:t>
            </a:r>
          </a:p>
          <a:p>
            <a:pPr lvl="2"/>
            <a:endParaRPr lang="en-US" dirty="0" smtClean="0"/>
          </a:p>
          <a:p>
            <a:r>
              <a:rPr lang="en-US" dirty="0"/>
              <a:t>The </a:t>
            </a:r>
            <a:r>
              <a:rPr lang="en-US" dirty="0" smtClean="0"/>
              <a:t>Challenge:</a:t>
            </a:r>
            <a:endParaRPr lang="en-US" dirty="0"/>
          </a:p>
          <a:p>
            <a:pPr lvl="1"/>
            <a:r>
              <a:rPr lang="en-US" dirty="0"/>
              <a:t>Competitors to </a:t>
            </a:r>
            <a:r>
              <a:rPr lang="en-US" b="1" dirty="0"/>
              <a:t>Mythical Wiki </a:t>
            </a:r>
            <a:r>
              <a:rPr lang="en-US" b="1" dirty="0" smtClean="0"/>
              <a:t>Software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International HETL Conference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6C98-9D62-441F-82D1-28D3D2E89789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2362200"/>
            <a:ext cx="4878380" cy="2606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3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Team-based 7-week knowledge discovery project </a:t>
            </a:r>
            <a:r>
              <a:rPr lang="en-US" dirty="0" smtClean="0"/>
              <a:t>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38600" cy="4800600"/>
          </a:xfrm>
        </p:spPr>
        <p:txBody>
          <a:bodyPr>
            <a:normAutofit fontScale="92500"/>
          </a:bodyPr>
          <a:lstStyle/>
          <a:p>
            <a:r>
              <a:rPr lang="en-US" sz="3600" dirty="0" smtClean="0"/>
              <a:t>Goals:</a:t>
            </a:r>
          </a:p>
          <a:p>
            <a:pPr lvl="1"/>
            <a:r>
              <a:rPr lang="en-US" sz="2800" dirty="0" smtClean="0"/>
              <a:t>Acquire</a:t>
            </a:r>
            <a:r>
              <a:rPr lang="en-US" sz="2800" dirty="0"/>
              <a:t>, organize, catalogue, and report upon as much business intelligence as </a:t>
            </a:r>
            <a:r>
              <a:rPr lang="en-US" sz="2800" dirty="0" smtClean="0"/>
              <a:t>possible.</a:t>
            </a:r>
            <a:endParaRPr lang="en-US" sz="2800" dirty="0" smtClean="0"/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I</a:t>
            </a:r>
            <a:r>
              <a:rPr lang="en-US" sz="2800" dirty="0" smtClean="0"/>
              <a:t>dentify </a:t>
            </a:r>
            <a:r>
              <a:rPr lang="en-US" sz="2800" dirty="0" smtClean="0"/>
              <a:t>unique </a:t>
            </a:r>
            <a:r>
              <a:rPr lang="en-US" sz="2800" dirty="0"/>
              <a:t>and valuable methods for organizing the </a:t>
            </a:r>
            <a:r>
              <a:rPr lang="en-US" sz="2800" dirty="0" smtClean="0"/>
              <a:t>knowledgebase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International HETL Conference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6C98-9D62-441F-82D1-28D3D2E89789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972" y="1788106"/>
            <a:ext cx="3705228" cy="139705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972" y="3505200"/>
            <a:ext cx="3841646" cy="2918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018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Anatomy of an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" y="1623377"/>
            <a:ext cx="5410200" cy="477742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Context</a:t>
            </a:r>
            <a:r>
              <a:rPr lang="en-US" dirty="0" smtClean="0"/>
              <a:t>: </a:t>
            </a:r>
            <a:r>
              <a:rPr lang="en-US" i="1" dirty="0" smtClean="0"/>
              <a:t>Confluence wiki used to focus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experiential learning through hands-on uptake of the tool</a:t>
            </a:r>
          </a:p>
          <a:p>
            <a:pPr lvl="1"/>
            <a:r>
              <a:rPr lang="en-US" dirty="0"/>
              <a:t>k</a:t>
            </a:r>
            <a:r>
              <a:rPr lang="en-US" dirty="0" smtClean="0"/>
              <a:t>nowledgebase of digital </a:t>
            </a:r>
            <a:r>
              <a:rPr lang="en-US" dirty="0" smtClean="0"/>
              <a:t>media</a:t>
            </a:r>
            <a:endParaRPr lang="en-US" dirty="0" smtClean="0"/>
          </a:p>
          <a:p>
            <a:pPr lvl="1"/>
            <a:r>
              <a:rPr lang="en-US" dirty="0" smtClean="0"/>
              <a:t>repository for learner-led presentations</a:t>
            </a:r>
          </a:p>
          <a:p>
            <a:pPr lvl="1"/>
            <a:r>
              <a:rPr lang="en-US" dirty="0" smtClean="0"/>
              <a:t>Log of learner-led discussions </a:t>
            </a:r>
          </a:p>
          <a:p>
            <a:pPr lvl="1"/>
            <a:r>
              <a:rPr lang="en-US" dirty="0" smtClean="0"/>
              <a:t>Blog of learner-authored personal reflection </a:t>
            </a:r>
            <a:r>
              <a:rPr lang="en-US" dirty="0" smtClean="0"/>
              <a:t>journals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Instructor took on </a:t>
            </a:r>
            <a:r>
              <a:rPr lang="en-US" dirty="0" smtClean="0"/>
              <a:t>coach leadership role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6C98-9D62-441F-82D1-28D3D2E89789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International HETL Conference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667250"/>
            <a:ext cx="1965960" cy="14935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4060" y="1733550"/>
            <a:ext cx="2529840" cy="20216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Overriding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4876800" cy="45720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Can the application of a wiki, (including the capability to blog) prove useful to induce an intense MBA classroom interaction experience and effect daily work practice, including personal reflection?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6C98-9D62-441F-82D1-28D3D2E89789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International HETL Conference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2590800"/>
            <a:ext cx="3385705" cy="2628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914400"/>
            <a:ext cx="85344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ABC Reflection Model for </a:t>
            </a:r>
            <a:br>
              <a:rPr lang="en-US" dirty="0" smtClean="0"/>
            </a:br>
            <a:r>
              <a:rPr lang="en-US" dirty="0" smtClean="0"/>
              <a:t>Learner Reflection Journals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55837"/>
            <a:ext cx="7467600" cy="42211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Affect, Behavior, and Cognition reflective journal model (Welch, 1999) used to document adult learners’ reflective comments about:</a:t>
            </a:r>
          </a:p>
          <a:p>
            <a:pPr lvl="1"/>
            <a:r>
              <a:rPr lang="en-US" dirty="0" smtClean="0"/>
              <a:t>their feelings about learning</a:t>
            </a:r>
          </a:p>
          <a:p>
            <a:pPr lvl="1"/>
            <a:r>
              <a:rPr lang="en-US" dirty="0" smtClean="0"/>
              <a:t>subsequent changes in behavior</a:t>
            </a:r>
          </a:p>
          <a:p>
            <a:pPr lvl="1"/>
            <a:r>
              <a:rPr lang="en-US" dirty="0" smtClean="0"/>
              <a:t>integration of knowledge and skills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7"/>
            <a:r>
              <a:rPr lang="en-US" dirty="0" smtClean="0"/>
              <a:t>Welch, M. (1999, Winter). The ABCs of reflection: A template for students and instructors to implement written reflection in service-learning. </a:t>
            </a:r>
            <a:r>
              <a:rPr lang="en-US" i="1" dirty="0" smtClean="0"/>
              <a:t>National Society for Experiential Education Quarterly, 25</a:t>
            </a:r>
            <a:r>
              <a:rPr lang="en-US" dirty="0" smtClean="0"/>
              <a:t>(2), 1, 23-25.</a:t>
            </a:r>
            <a:endParaRPr lang="en-US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9825" y="3429000"/>
            <a:ext cx="25431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6C98-9D62-441F-82D1-28D3D2E89789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International HETL Conference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Coach’s Observations of Learners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001000" cy="4876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Most learners actively engaged in the full range of topics, cases, and the discovery project</a:t>
            </a:r>
          </a:p>
          <a:p>
            <a:endParaRPr lang="en-US" dirty="0" smtClean="0"/>
          </a:p>
          <a:p>
            <a:r>
              <a:rPr lang="en-US" dirty="0" smtClean="0"/>
              <a:t>Most learners shared very intimate experiences from workplace situations as analogies to the problems encountered in the project</a:t>
            </a:r>
          </a:p>
          <a:p>
            <a:endParaRPr lang="en-US" dirty="0" smtClean="0"/>
          </a:p>
          <a:p>
            <a:r>
              <a:rPr lang="en-US" dirty="0" smtClean="0"/>
              <a:t>Most learners engaged in highly animated discussion</a:t>
            </a:r>
          </a:p>
          <a:p>
            <a:endParaRPr lang="en-US" dirty="0" smtClean="0"/>
          </a:p>
          <a:p>
            <a:r>
              <a:rPr lang="en-US" dirty="0" smtClean="0"/>
              <a:t>Most learners expressed that the presence of trust and integrity amongst the members developed exceptionally well during the seven weeks</a:t>
            </a:r>
          </a:p>
          <a:p>
            <a:pPr lvl="1"/>
            <a:r>
              <a:rPr lang="en-US" dirty="0" smtClean="0"/>
              <a:t>Many learners started out very shy and within a couple of weeks were assertive and engaged in conveying their experiences and process outcomes through the wiki/blog tools</a:t>
            </a:r>
          </a:p>
          <a:p>
            <a:endParaRPr lang="en-US" dirty="0" smtClean="0"/>
          </a:p>
          <a:p>
            <a:r>
              <a:rPr lang="en-US" dirty="0" smtClean="0"/>
              <a:t>All learners stated that the intense team-based experience of this course had never occurred in any other MBA courses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6C98-9D62-441F-82D1-28D3D2E89789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International HETL Conference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Learners’ ABC Reflection Self- Reflection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048000" cy="45259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Affect</a:t>
            </a:r>
          </a:p>
          <a:p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Behaviour</a:t>
            </a:r>
          </a:p>
          <a:p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Cognition</a:t>
            </a:r>
            <a:endParaRPr lang="en-US" sz="3200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67088" y="1743057"/>
            <a:ext cx="5243512" cy="4124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6C98-9D62-441F-82D1-28D3D2E89789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International HETL Conference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162800" cy="1066800"/>
          </a:xfrm>
        </p:spPr>
        <p:txBody>
          <a:bodyPr>
            <a:noAutofit/>
          </a:bodyPr>
          <a:lstStyle/>
          <a:p>
            <a:r>
              <a:rPr lang="en-US" sz="3600" dirty="0" smtClean="0"/>
              <a:t>Learner Journal Comments: </a:t>
            </a:r>
            <a:r>
              <a:rPr lang="en-US" sz="3600" dirty="0"/>
              <a:t>Affect Dimension—Learner # </a:t>
            </a:r>
            <a:r>
              <a:rPr lang="en-US" sz="3600" dirty="0" smtClean="0"/>
              <a:t>1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5257800" cy="50292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I feel confused, overwhelmed, and sympathetic.  </a:t>
            </a:r>
            <a:endParaRPr lang="en-US" dirty="0" smtClean="0"/>
          </a:p>
          <a:p>
            <a:pPr lvl="1"/>
            <a:r>
              <a:rPr lang="en-US" dirty="0" smtClean="0"/>
              <a:t>As </a:t>
            </a:r>
            <a:r>
              <a:rPr lang="en-US" dirty="0"/>
              <a:t>I began this course, I expressed my skepticism regarding the question “Can Knowledge Be Managed?”  </a:t>
            </a:r>
            <a:endParaRPr lang="en-US" dirty="0" smtClean="0"/>
          </a:p>
          <a:p>
            <a:pPr lvl="1"/>
            <a:r>
              <a:rPr lang="en-US" dirty="0" smtClean="0"/>
              <a:t>Now</a:t>
            </a:r>
            <a:r>
              <a:rPr lang="en-US" dirty="0"/>
              <a:t>, two weeks into the course, I have struggled with setting up all the technology components correctly. </a:t>
            </a:r>
            <a:endParaRPr lang="en-US" dirty="0" smtClean="0"/>
          </a:p>
          <a:p>
            <a:pPr lvl="1"/>
            <a:r>
              <a:rPr lang="en-US" dirty="0" smtClean="0"/>
              <a:t>I </a:t>
            </a:r>
            <a:r>
              <a:rPr lang="en-US" dirty="0"/>
              <a:t>see how difficult it is to create a KM System; and why so many I have seen tend to fail.</a:t>
            </a:r>
          </a:p>
          <a:p>
            <a:endParaRPr lang="en-US" dirty="0" smtClean="0"/>
          </a:p>
          <a:p>
            <a:r>
              <a:rPr lang="en-US" dirty="0" smtClean="0"/>
              <a:t>My </a:t>
            </a:r>
            <a:r>
              <a:rPr lang="en-US" dirty="0"/>
              <a:t>background is technical, but even from my perspective, I found it challenging and </a:t>
            </a:r>
            <a:r>
              <a:rPr lang="en-US" dirty="0" smtClean="0"/>
              <a:t>time-consuming … </a:t>
            </a:r>
            <a:r>
              <a:rPr lang="en-US" dirty="0"/>
              <a:t>I see how this could be befuddling in any </a:t>
            </a:r>
            <a:r>
              <a:rPr lang="en-US" dirty="0" smtClean="0"/>
              <a:t>organization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scope of KM can be daunting, as the World Bank Case demonstrated. </a:t>
            </a:r>
            <a:r>
              <a:rPr lang="en-US" dirty="0" smtClean="0"/>
              <a:t>Our </a:t>
            </a:r>
            <a:r>
              <a:rPr lang="en-US" dirty="0"/>
              <a:t>small </a:t>
            </a:r>
            <a:r>
              <a:rPr lang="en-US" dirty="0" smtClean="0"/>
              <a:t>.. </a:t>
            </a:r>
            <a:r>
              <a:rPr lang="en-US" dirty="0"/>
              <a:t>exercise feels intimidating to me, just after the first two weeks. </a:t>
            </a:r>
            <a:r>
              <a:rPr lang="en-US" dirty="0" smtClean="0"/>
              <a:t>I </a:t>
            </a:r>
            <a:r>
              <a:rPr lang="en-US" dirty="0"/>
              <a:t>can </a:t>
            </a:r>
            <a:r>
              <a:rPr lang="en-US" dirty="0" smtClean="0"/>
              <a:t>only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6C98-9D62-441F-82D1-28D3D2E89789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International HETL Conference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2286000"/>
            <a:ext cx="2971800" cy="35982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>
            <a:noAutofit/>
          </a:bodyPr>
          <a:lstStyle/>
          <a:p>
            <a:r>
              <a:rPr lang="en-US" sz="3600" dirty="0" smtClean="0"/>
              <a:t>Learner Journal Comments: </a:t>
            </a:r>
            <a:r>
              <a:rPr lang="en-US" sz="3600" dirty="0"/>
              <a:t>Behavior Dimension—Learner # </a:t>
            </a:r>
            <a:r>
              <a:rPr lang="en-US" sz="3600" dirty="0" smtClean="0"/>
              <a:t>3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5566918" cy="49530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One of my hobbies is running. At first, running was the last thing I wanted to do. </a:t>
            </a:r>
            <a:endParaRPr lang="en-US" dirty="0" smtClean="0"/>
          </a:p>
          <a:p>
            <a:pPr lvl="1"/>
            <a:r>
              <a:rPr lang="en-US" dirty="0" smtClean="0"/>
              <a:t>It </a:t>
            </a:r>
            <a:r>
              <a:rPr lang="en-US" dirty="0"/>
              <a:t>was painful and uncomfortable because I was not in very good aerobic shape. </a:t>
            </a:r>
            <a:endParaRPr lang="en-US" dirty="0" smtClean="0"/>
          </a:p>
          <a:p>
            <a:pPr lvl="1"/>
            <a:r>
              <a:rPr lang="en-US" dirty="0" smtClean="0"/>
              <a:t>I </a:t>
            </a:r>
            <a:r>
              <a:rPr lang="en-US" dirty="0"/>
              <a:t>wanted to quit every day. </a:t>
            </a:r>
            <a:endParaRPr lang="en-US" dirty="0" smtClean="0"/>
          </a:p>
          <a:p>
            <a:pPr lvl="1"/>
            <a:r>
              <a:rPr lang="en-US" dirty="0" smtClean="0"/>
              <a:t>To </a:t>
            </a:r>
            <a:r>
              <a:rPr lang="en-US" dirty="0"/>
              <a:t>me, putting theory into action can be just as uncomfortable and comparable to training for a race.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/>
              <a:t>same principles apply when it comes to improving and progressing as a KM practitioner. </a:t>
            </a:r>
            <a:endParaRPr lang="en-US" dirty="0" smtClean="0"/>
          </a:p>
          <a:p>
            <a:pPr lvl="1"/>
            <a:r>
              <a:rPr lang="en-US" sz="2200" dirty="0" smtClean="0"/>
              <a:t>The </a:t>
            </a:r>
            <a:r>
              <a:rPr lang="en-US" sz="2200" dirty="0"/>
              <a:t>overall takeaway for me is </a:t>
            </a:r>
            <a:r>
              <a:rPr lang="en-US" sz="2200" dirty="0" smtClean="0"/>
              <a:t>to:</a:t>
            </a:r>
          </a:p>
          <a:p>
            <a:pPr lvl="2"/>
            <a:r>
              <a:rPr lang="en-US" sz="2200" dirty="0" smtClean="0"/>
              <a:t>first</a:t>
            </a:r>
            <a:r>
              <a:rPr lang="en-US" sz="2200" dirty="0"/>
              <a:t>, know yourself and what you can </a:t>
            </a:r>
            <a:r>
              <a:rPr lang="en-US" sz="2200" dirty="0" smtClean="0"/>
              <a:t>handle…</a:t>
            </a:r>
          </a:p>
          <a:p>
            <a:pPr lvl="2"/>
            <a:r>
              <a:rPr lang="en-US" sz="2200" dirty="0" smtClean="0"/>
              <a:t>second</a:t>
            </a:r>
            <a:r>
              <a:rPr lang="en-US" sz="2200" dirty="0"/>
              <a:t>, optimal progression comes as a result of gradual increases in training stress or in other words – don’t bite off more than you can </a:t>
            </a:r>
            <a:r>
              <a:rPr lang="en-US" sz="2200" dirty="0" smtClean="0"/>
              <a:t>chew…</a:t>
            </a:r>
          </a:p>
          <a:p>
            <a:pPr lvl="2"/>
            <a:r>
              <a:rPr lang="en-US" sz="2200" dirty="0" smtClean="0"/>
              <a:t>[t</a:t>
            </a:r>
            <a:r>
              <a:rPr lang="en-US" sz="2200" dirty="0" smtClean="0"/>
              <a:t>hird] continually </a:t>
            </a:r>
            <a:r>
              <a:rPr lang="en-US" sz="2200" dirty="0"/>
              <a:t>challenge yourself just enough that you're uncomfortable, but not hurting yourself</a:t>
            </a:r>
            <a:r>
              <a:rPr lang="en-US" sz="22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6C98-9D62-441F-82D1-28D3D2E89789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International HETL Conference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5518" y="1981200"/>
            <a:ext cx="2934716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80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Intellectual Property Statement (1)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28800"/>
            <a:ext cx="8077200" cy="44196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400" dirty="0"/>
              <a:t>This presentation is Copyright © </a:t>
            </a:r>
            <a:r>
              <a:rPr lang="en-US" sz="2400" dirty="0" smtClean="0"/>
              <a:t>2013, </a:t>
            </a:r>
            <a:r>
              <a:rPr lang="en-US" sz="2400" dirty="0"/>
              <a:t>Michael JD </a:t>
            </a:r>
            <a:r>
              <a:rPr lang="en-US" sz="2400" dirty="0" smtClean="0"/>
              <a:t>Sutton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No part of this presentation (document) may be reproduced, stored in a retrieval system, or transmitted, in any form or by any means, electronic, mechanical, photocopying, recording, or otherwise, without the prior written permission of Dr. Michael JD Sutton</a:t>
            </a:r>
            <a:r>
              <a:rPr lang="en-US" sz="2400" dirty="0" smtClean="0"/>
              <a:t>.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These PowerPoint Presentation Slides were made available exclusively to </a:t>
            </a:r>
            <a:r>
              <a:rPr lang="en-US" sz="2400" dirty="0" smtClean="0"/>
              <a:t>attendees of the Annual HETL 2013 Conference, Orlando, FL. </a:t>
            </a:r>
            <a:r>
              <a:rPr lang="en-US" sz="2400" dirty="0"/>
              <a:t>Under copyright law, Dr. Sutton is granting you </a:t>
            </a:r>
            <a:r>
              <a:rPr lang="en-US" sz="2400" i="1" dirty="0"/>
              <a:t>fair use</a:t>
            </a:r>
            <a:r>
              <a:rPr lang="en-US" sz="2400" dirty="0"/>
              <a:t> of a copy of this document for your personal files. 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International HETL Conference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B1C79-8A5D-4187-955E-B07ABF36567E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38400" y="6029980"/>
            <a:ext cx="38856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Blog: </a:t>
            </a:r>
            <a:r>
              <a:rPr lang="en-US" sz="1400" dirty="0">
                <a:solidFill>
                  <a:srgbClr val="FFFF00"/>
                </a:solidFill>
                <a:hlinkClick r:id="rId3"/>
              </a:rPr>
              <a:t>http://</a:t>
            </a:r>
            <a:r>
              <a:rPr lang="en-US" sz="1400" dirty="0" smtClean="0">
                <a:solidFill>
                  <a:srgbClr val="FFFF00"/>
                </a:solidFill>
                <a:hlinkClick r:id="rId3"/>
              </a:rPr>
              <a:t>michaeljdsutton.net</a:t>
            </a:r>
            <a:endParaRPr lang="en-US" sz="1400" dirty="0">
              <a:solidFill>
                <a:srgbClr val="FFFF00"/>
              </a:solidFill>
            </a:endParaRPr>
          </a:p>
          <a:p>
            <a:r>
              <a:rPr lang="en-US" sz="1400" dirty="0" smtClean="0"/>
              <a:t>Website: </a:t>
            </a:r>
            <a:r>
              <a:rPr lang="en-US" sz="1400" dirty="0">
                <a:solidFill>
                  <a:schemeClr val="bg1"/>
                </a:solidFill>
                <a:hlinkClick r:id="rId4" tooltip="View public profile"/>
              </a:rPr>
              <a:t>www.linkedin.com/in/michaeljdsutton/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001000" cy="1066800"/>
          </a:xfrm>
        </p:spPr>
        <p:txBody>
          <a:bodyPr>
            <a:noAutofit/>
          </a:bodyPr>
          <a:lstStyle/>
          <a:p>
            <a:r>
              <a:rPr lang="en-US" sz="3600" dirty="0" smtClean="0"/>
              <a:t>Learner Journal Comments: Cognition </a:t>
            </a:r>
            <a:r>
              <a:rPr lang="en-US" sz="3600" dirty="0"/>
              <a:t>Dimension—Learner # </a:t>
            </a:r>
            <a:r>
              <a:rPr lang="en-US" sz="3600" dirty="0" smtClean="0"/>
              <a:t>5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5410200" cy="45720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People will make or break a KMb initiative.  </a:t>
            </a:r>
            <a:endParaRPr lang="en-US" dirty="0" smtClean="0"/>
          </a:p>
          <a:p>
            <a:pPr lvl="1"/>
            <a:r>
              <a:rPr lang="en-US" dirty="0" smtClean="0"/>
              <a:t>To </a:t>
            </a:r>
            <a:r>
              <a:rPr lang="en-US" dirty="0"/>
              <a:t>the extent that people are experiencing pain related to poor </a:t>
            </a:r>
            <a:r>
              <a:rPr lang="en-US" dirty="0" smtClean="0"/>
              <a:t>KMb…</a:t>
            </a:r>
            <a:endParaRPr lang="en-US" dirty="0" smtClean="0"/>
          </a:p>
          <a:p>
            <a:pPr lvl="1"/>
            <a:r>
              <a:rPr lang="en-US" dirty="0" smtClean="0"/>
              <a:t>Because </a:t>
            </a:r>
            <a:r>
              <a:rPr lang="en-US" dirty="0"/>
              <a:t>people are so integral to the process of managing knowledge, I would say that while I believe knowledge management is possible it will be inherently difficult.  </a:t>
            </a:r>
            <a:endParaRPr lang="en-US" dirty="0" smtClean="0"/>
          </a:p>
          <a:p>
            <a:r>
              <a:rPr lang="en-US" dirty="0" smtClean="0"/>
              <a:t>At </a:t>
            </a:r>
            <a:r>
              <a:rPr lang="en-US" dirty="0"/>
              <a:t>a very high level I think this contributes to what makes managing knowledge so difficult.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6C98-9D62-441F-82D1-28D3D2E89789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International HETL Conference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039" y="3352800"/>
            <a:ext cx="2738413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80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1534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Distribute, assess responses, and test the construct validity of the Community of Inquiry (CoI) Survey instrument for</a:t>
            </a:r>
          </a:p>
          <a:p>
            <a:pPr lvl="1"/>
            <a:r>
              <a:rPr lang="en-US" dirty="0" smtClean="0"/>
              <a:t>Teaching Presence</a:t>
            </a:r>
          </a:p>
          <a:p>
            <a:pPr lvl="1"/>
            <a:r>
              <a:rPr lang="en-US" dirty="0" smtClean="0"/>
              <a:t>Social Presence</a:t>
            </a:r>
          </a:p>
          <a:p>
            <a:pPr lvl="1"/>
            <a:r>
              <a:rPr lang="en-US" dirty="0" smtClean="0"/>
              <a:t>Cognitive presence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6C98-9D62-441F-82D1-28D3D2E89789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International HETL Conference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Intellectual Property Statement (2)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76400"/>
            <a:ext cx="8229600" cy="4876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200" dirty="0"/>
              <a:t>Under no circumstances may portions of this material be used for, or incorporated into, your own reports, presentations, workshops or seminars without obtaining written </a:t>
            </a:r>
            <a:r>
              <a:rPr lang="en-US" sz="2200" dirty="0" smtClean="0"/>
              <a:t>attribution to </a:t>
            </a:r>
            <a:r>
              <a:rPr lang="en-US" sz="2200" dirty="0"/>
              <a:t>Dr. Michael JD Sutton</a:t>
            </a:r>
            <a:r>
              <a:rPr lang="en-US" sz="2200" dirty="0" smtClean="0"/>
              <a:t>.</a:t>
            </a:r>
          </a:p>
          <a:p>
            <a:pPr>
              <a:lnSpc>
                <a:spcPct val="90000"/>
              </a:lnSpc>
            </a:pPr>
            <a:endParaRPr lang="en-US" sz="2200" dirty="0"/>
          </a:p>
          <a:p>
            <a:pPr>
              <a:lnSpc>
                <a:spcPct val="90000"/>
              </a:lnSpc>
            </a:pPr>
            <a:r>
              <a:rPr lang="en-US" sz="2200" dirty="0"/>
              <a:t>Historically, Dr. Sutton has not withheld consent to incorporate or use specific portions of this material to a reasonable requester. Dr. Sutton only asks that the following conditions be </a:t>
            </a:r>
            <a:r>
              <a:rPr lang="en-US" sz="2200" dirty="0" smtClean="0"/>
              <a:t>met for attribution:</a:t>
            </a:r>
          </a:p>
          <a:p>
            <a:pPr>
              <a:lnSpc>
                <a:spcPct val="90000"/>
              </a:lnSpc>
            </a:pPr>
            <a:endParaRPr lang="en-US" sz="22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1) appropriate attribution on the presentation slide or report, i.e., </a:t>
            </a:r>
            <a:r>
              <a:rPr lang="en-US" sz="2000" dirty="0" smtClean="0"/>
              <a:t>“Sutton, Michael. (2013). </a:t>
            </a:r>
            <a:r>
              <a:rPr lang="en-US" sz="2000" i="1" dirty="0" smtClean="0"/>
              <a:t>Wikis: An Experiential </a:t>
            </a:r>
            <a:r>
              <a:rPr lang="en-US" sz="2000" i="1" dirty="0"/>
              <a:t>Learning Tool to Engage </a:t>
            </a:r>
            <a:r>
              <a:rPr lang="en-US" sz="2000" i="1" dirty="0" smtClean="0"/>
              <a:t>Students in Undergraduate and Graduate Courses</a:t>
            </a:r>
            <a:r>
              <a:rPr lang="en-US" sz="2000" dirty="0" smtClean="0"/>
              <a:t>. International HETL </a:t>
            </a:r>
            <a:r>
              <a:rPr lang="en-US" sz="2000" dirty="0"/>
              <a:t>Annual </a:t>
            </a:r>
            <a:r>
              <a:rPr lang="en-US" sz="2000" dirty="0" smtClean="0"/>
              <a:t>Conference, Orlando, FL” </a:t>
            </a:r>
            <a:r>
              <a:rPr lang="en-US" sz="2000" dirty="0"/>
              <a:t>and,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2) you purchase </a:t>
            </a:r>
            <a:r>
              <a:rPr lang="en-US" sz="2000" dirty="0" smtClean="0"/>
              <a:t>Starbucks $5 gift card and send to Dr</a:t>
            </a:r>
            <a:r>
              <a:rPr lang="en-US" sz="2000" dirty="0"/>
              <a:t>. </a:t>
            </a:r>
            <a:r>
              <a:rPr lang="en-US" sz="2000" dirty="0" smtClean="0"/>
              <a:t>Sutton </a:t>
            </a:r>
            <a:r>
              <a:rPr lang="en-US" sz="2000" dirty="0">
                <a:latin typeface="Wingdings" pitchFamily="2" charset="2"/>
              </a:rPr>
              <a:t>J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International HETL Conference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5D21D-FC6E-4709-85C4-EFE75FB47701}" type="slidenum">
              <a:rPr lang="en-US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Rogue Faculty (Ronin in Japanese) Approach to Learner-Centric Delivery at WC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International HETL Conference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6C98-9D62-441F-82D1-28D3D2E8978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AutoShape 2" descr="https://encrypted-tbn3.gstatic.com/images?q=tbn:ANd9GcSR4_TX18wbL-32rfhJ7qgqgRDgF8prKIQww5bWHGnnZp-jOOk3b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57200" y="1600200"/>
            <a:ext cx="49530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Case # 1: Founded on an underlying wiki </a:t>
            </a:r>
            <a:r>
              <a:rPr lang="en-US" dirty="0" smtClean="0"/>
              <a:t>system </a:t>
            </a:r>
            <a:r>
              <a:rPr lang="en-US" dirty="0"/>
              <a:t>for diffusion of </a:t>
            </a:r>
            <a:r>
              <a:rPr lang="en-US" dirty="0" smtClean="0"/>
              <a:t>project and problem-based knowledge</a:t>
            </a:r>
          </a:p>
          <a:p>
            <a:r>
              <a:rPr lang="en-US" dirty="0" smtClean="0"/>
              <a:t>Case # 2: Deployment of a wiki with blogging capability to replace Learning Management System in hybrid MBA course teaching Knowledge Mobilization (KMb)</a:t>
            </a:r>
            <a:endParaRPr lang="en-US" dirty="0"/>
          </a:p>
          <a:p>
            <a:endParaRPr lang="en-US" dirty="0"/>
          </a:p>
        </p:txBody>
      </p:sp>
      <p:pic>
        <p:nvPicPr>
          <p:cNvPr id="13" name="Content Placeholder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055" y="2384900"/>
            <a:ext cx="3428545" cy="2568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143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Mandate: Transform Learning Strategies and Learner Engagement</a:t>
            </a:r>
            <a:endParaRPr lang="en-US" sz="28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657600" cy="838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From ‘</a:t>
            </a:r>
            <a:r>
              <a:rPr lang="en-US" b="1" dirty="0" smtClean="0"/>
              <a:t>Sage on the Stage</a:t>
            </a:r>
            <a:r>
              <a:rPr lang="en-US" dirty="0" smtClean="0"/>
              <a:t>’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1"/>
            <a:ext cx="3657600" cy="838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to ‘</a:t>
            </a:r>
            <a:r>
              <a:rPr lang="en-US" b="1" dirty="0" smtClean="0"/>
              <a:t>Guide on the Side</a:t>
            </a:r>
            <a:r>
              <a:rPr lang="en-US" dirty="0" smtClean="0"/>
              <a:t>’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590800"/>
            <a:ext cx="3295650" cy="3699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2963554"/>
            <a:ext cx="4248150" cy="2980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6C98-9D62-441F-82D1-28D3D2E89789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International HETL Conference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#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/>
              <a:t>Purpose: </a:t>
            </a:r>
          </a:p>
          <a:p>
            <a:pPr lvl="1"/>
            <a:r>
              <a:rPr lang="en-US" sz="2000" dirty="0" smtClean="0"/>
              <a:t>Create a dynamic online repository for interaction by project-based BBA and MBA learners</a:t>
            </a:r>
          </a:p>
          <a:p>
            <a:pPr lvl="1"/>
            <a:r>
              <a:rPr lang="en-US" sz="2000" dirty="0" smtClean="0"/>
              <a:t>bracket the experience in terms of the Community of Inquiry (CoI) framework</a:t>
            </a:r>
          </a:p>
          <a:p>
            <a:endParaRPr lang="en-US" sz="2400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b="1" dirty="0"/>
              <a:t>Qualitative Outcomes:</a:t>
            </a:r>
            <a:r>
              <a:rPr lang="en-US" sz="2400" dirty="0"/>
              <a:t> [from CoI perspective]</a:t>
            </a:r>
          </a:p>
          <a:p>
            <a:pPr lvl="1"/>
            <a:r>
              <a:rPr lang="en-US" sz="1600" b="1" i="1" dirty="0"/>
              <a:t>Not reported here in detail, but the results included a qualitative sense of</a:t>
            </a:r>
            <a:r>
              <a:rPr lang="en-US" sz="1600" b="1" dirty="0"/>
              <a:t>:</a:t>
            </a:r>
          </a:p>
          <a:p>
            <a:pPr lvl="2"/>
            <a:r>
              <a:rPr lang="en-US" dirty="0"/>
              <a:t>active project engagement (social presence)</a:t>
            </a:r>
          </a:p>
          <a:p>
            <a:pPr lvl="2"/>
            <a:r>
              <a:rPr lang="en-US" dirty="0"/>
              <a:t>Increased knowledge uptake through experiential learning (cognitive presence)</a:t>
            </a:r>
          </a:p>
          <a:p>
            <a:pPr lvl="2"/>
            <a:r>
              <a:rPr lang="en-US" dirty="0"/>
              <a:t>Instructor facilitation of teams, resulting in trust and commitment (teaching presence)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International HETL Conference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6C98-9D62-441F-82D1-28D3D2E89789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1026" name="Picture 2" descr="http://www.links2history.com/blog/wp-content/uploads/2011/03/wik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317" y="4753052"/>
            <a:ext cx="2935183" cy="1342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# 2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Purpose: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/>
              <a:t>Qualitative Outcomes: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execute </a:t>
            </a:r>
            <a:r>
              <a:rPr lang="en-US" sz="2400" dirty="0" smtClean="0"/>
              <a:t>project-based activities, wiki-based </a:t>
            </a:r>
            <a:r>
              <a:rPr lang="en-US" sz="2400" dirty="0" smtClean="0"/>
              <a:t>techniques, </a:t>
            </a:r>
            <a:r>
              <a:rPr lang="en-US" sz="2400" dirty="0" smtClean="0"/>
              <a:t>and map theoretical KM </a:t>
            </a:r>
            <a:r>
              <a:rPr lang="en-US" sz="2400" dirty="0"/>
              <a:t>material </a:t>
            </a:r>
            <a:r>
              <a:rPr lang="en-US" sz="2400" dirty="0" smtClean="0"/>
              <a:t>to pragmatic business problems during </a:t>
            </a:r>
            <a:r>
              <a:rPr lang="en-US" sz="2400" dirty="0"/>
              <a:t>7-week </a:t>
            </a:r>
            <a:r>
              <a:rPr lang="en-US" sz="2400" dirty="0" smtClean="0"/>
              <a:t>MBA courses teaching KM/KMb</a:t>
            </a:r>
          </a:p>
          <a:p>
            <a:pPr lvl="1"/>
            <a:r>
              <a:rPr lang="en-US" sz="2000" dirty="0" smtClean="0"/>
              <a:t>bracket the experience in terms of the Community of Inquiry (CoI) </a:t>
            </a:r>
            <a:r>
              <a:rPr lang="en-US" sz="2000" dirty="0" smtClean="0"/>
              <a:t>framework</a:t>
            </a:r>
            <a:endParaRPr lang="en-US" sz="2000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/>
              <a:t>Coach’s observations and learners’ self-reported experiences describing an increased sense of:</a:t>
            </a:r>
          </a:p>
          <a:p>
            <a:pPr lvl="1"/>
            <a:r>
              <a:rPr lang="en-US" sz="2400" dirty="0" smtClean="0"/>
              <a:t>self-reflection / active </a:t>
            </a:r>
            <a:r>
              <a:rPr lang="en-US" sz="2400" dirty="0"/>
              <a:t>listening </a:t>
            </a:r>
          </a:p>
          <a:p>
            <a:pPr lvl="1"/>
            <a:r>
              <a:rPr lang="en-US" sz="2400" dirty="0"/>
              <a:t>intimacy </a:t>
            </a:r>
            <a:r>
              <a:rPr lang="en-US" sz="2400" dirty="0" smtClean="0"/>
              <a:t>/ integrity </a:t>
            </a:r>
            <a:endParaRPr lang="en-US" sz="2400" dirty="0"/>
          </a:p>
          <a:p>
            <a:pPr lvl="1"/>
            <a:r>
              <a:rPr lang="en-US" sz="2400" dirty="0"/>
              <a:t>engagement </a:t>
            </a:r>
            <a:r>
              <a:rPr lang="en-US" sz="2400" dirty="0" smtClean="0"/>
              <a:t>/ trust 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International HETL Conference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6C98-9D62-441F-82D1-28D3D2E8978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50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(CoI) </a:t>
            </a:r>
            <a:r>
              <a:rPr lang="en-US" sz="4800" dirty="0" smtClean="0"/>
              <a:t>Framework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International HETL Conference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6C98-9D62-441F-82D1-28D3D2E89789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485900"/>
            <a:ext cx="5156200" cy="476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 rot="16200000">
            <a:off x="5435144" y="3251657"/>
            <a:ext cx="55625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Garrison, D. R. (2007). Online community of inquiry review: Social, cognitive, and teaching presence issues. Journal of Asynchronous Learning Networks, 11(1), 61-72.</a:t>
            </a:r>
          </a:p>
        </p:txBody>
      </p:sp>
    </p:spTree>
    <p:extLst>
      <p:ext uri="{BB962C8B-B14F-4D97-AF65-F5344CB8AC3E}">
        <p14:creationId xmlns:p14="http://schemas.microsoft.com/office/powerpoint/2010/main" val="1211036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Detailed CoI Elements, Categories, &amp; Indicators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International HETL Conference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6C98-9D62-441F-82D1-28D3D2E89789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9" y="1681163"/>
            <a:ext cx="7921621" cy="433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371600" y="6172200"/>
            <a:ext cx="6400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From: Garrison</a:t>
            </a:r>
            <a:r>
              <a:rPr lang="en-US" sz="1100" dirty="0"/>
              <a:t>, D. R., &amp; Arbaugh, J. B. (2007). Researching the community of inquiry framework: Review, issues, and future directions. </a:t>
            </a:r>
            <a:r>
              <a:rPr lang="en-US" sz="1100" i="1" dirty="0"/>
              <a:t>The Internet and Higher Education</a:t>
            </a:r>
            <a:r>
              <a:rPr lang="en-US" sz="1100" dirty="0"/>
              <a:t>, </a:t>
            </a:r>
            <a:r>
              <a:rPr lang="en-US" sz="1100" i="1" dirty="0"/>
              <a:t>10</a:t>
            </a:r>
            <a:r>
              <a:rPr lang="en-US" sz="1100" dirty="0"/>
              <a:t>(3), 157-172.</a:t>
            </a:r>
          </a:p>
        </p:txBody>
      </p:sp>
    </p:spTree>
    <p:extLst>
      <p:ext uri="{BB962C8B-B14F-4D97-AF65-F5344CB8AC3E}">
        <p14:creationId xmlns:p14="http://schemas.microsoft.com/office/powerpoint/2010/main" val="200962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1082</TotalTime>
  <Words>1496</Words>
  <Application>Microsoft Office PowerPoint</Application>
  <PresentationFormat>On-screen Show (4:3)</PresentationFormat>
  <Paragraphs>185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Technic</vt:lpstr>
      <vt:lpstr>International HETL 2013 Conference </vt:lpstr>
      <vt:lpstr>Intellectual Property Statement (1)</vt:lpstr>
      <vt:lpstr>Intellectual Property Statement (2)</vt:lpstr>
      <vt:lpstr>Rogue Faculty (Ronin in Japanese) Approach to Learner-Centric Delivery at WC</vt:lpstr>
      <vt:lpstr>Mandate: Transform Learning Strategies and Learner Engagement</vt:lpstr>
      <vt:lpstr>Case Study # 1</vt:lpstr>
      <vt:lpstr>Case Study # 2</vt:lpstr>
      <vt:lpstr>(CoI) Framework</vt:lpstr>
      <vt:lpstr>Detailed CoI Elements, Categories, &amp; Indicators</vt:lpstr>
      <vt:lpstr>Course Environment [1]</vt:lpstr>
      <vt:lpstr>Team-based 7-week knowledge discovery project [1]</vt:lpstr>
      <vt:lpstr>Team-based 7-week knowledge discovery project [2]</vt:lpstr>
      <vt:lpstr>Anatomy of an Experiment</vt:lpstr>
      <vt:lpstr>Overriding Question</vt:lpstr>
      <vt:lpstr>ABC Reflection Model for  Learner Reflection Journals</vt:lpstr>
      <vt:lpstr>Coach’s Observations of Learners</vt:lpstr>
      <vt:lpstr>Learners’ ABC Reflection Self- Reflection</vt:lpstr>
      <vt:lpstr>Learner Journal Comments: Affect Dimension—Learner # 1</vt:lpstr>
      <vt:lpstr>Learner Journal Comments: Behavior Dimension—Learner # 3</vt:lpstr>
      <vt:lpstr>Learner Journal Comments: Cognition Dimension—Learner # 5</vt:lpstr>
      <vt:lpstr>Next Steps</vt:lpstr>
    </vt:vector>
  </TitlesOfParts>
  <Company>Westminster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Coaching Ourselves Business Topics in the MBA Classroom: Business Value Proposition</dc:title>
  <dc:creator>Michael Sutton</dc:creator>
  <cp:lastModifiedBy>WCSupport</cp:lastModifiedBy>
  <cp:revision>105</cp:revision>
  <dcterms:created xsi:type="dcterms:W3CDTF">2011-09-14T15:13:26Z</dcterms:created>
  <dcterms:modified xsi:type="dcterms:W3CDTF">2013-01-14T04:39:02Z</dcterms:modified>
</cp:coreProperties>
</file>